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6858000" cx="12192000"/>
  <p:notesSz cx="6858000" cy="9144000"/>
  <p:embeddedFontLst>
    <p:embeddedFont>
      <p:font typeface="Montserrat SemiBold"/>
      <p:regular r:id="rId28"/>
      <p:bold r:id="rId29"/>
      <p:italic r:id="rId30"/>
      <p:boldItalic r:id="rId31"/>
    </p:embeddedFont>
    <p:embeddedFont>
      <p:font typeface="Montserrat"/>
      <p:regular r:id="rId32"/>
      <p:bold r:id="rId33"/>
      <p:italic r:id="rId34"/>
      <p:boldItalic r:id="rId35"/>
    </p:embeddedFont>
    <p:embeddedFont>
      <p:font typeface="Montserrat Medium"/>
      <p:regular r:id="rId36"/>
      <p:bold r:id="rId37"/>
      <p:italic r:id="rId38"/>
      <p:boldItalic r:id="rId39"/>
    </p:embeddedFont>
    <p:embeddedFont>
      <p:font typeface="Montserrat ExtraBold"/>
      <p:bold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83">
          <p15:clr>
            <a:srgbClr val="000000"/>
          </p15:clr>
        </p15:guide>
        <p15:guide id="2" pos="3840">
          <p15:clr>
            <a:srgbClr val="000000"/>
          </p15:clr>
        </p15:guide>
      </p15:sldGuideLst>
    </p:ext>
    <p:ext uri="http://customooxmlschemas.google.com/">
      <go:slidesCustomData xmlns:go="http://customooxmlschemas.google.com/" r:id="rId42" roundtripDataSignature="AMtx7mgOaX3RcDwcd/1UChMATZltKpcqF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83"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ExtraBold-bold.fntdata"/><Relationship Id="rId20" Type="http://schemas.openxmlformats.org/officeDocument/2006/relationships/slide" Target="slides/slide15.xml"/><Relationship Id="rId42" Type="http://customschemas.google.com/relationships/presentationmetadata" Target="metadata"/><Relationship Id="rId41" Type="http://schemas.openxmlformats.org/officeDocument/2006/relationships/font" Target="fonts/MontserratExtraBold-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SemiBold-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SemiBo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SemiBold-boldItalic.fntdata"/><Relationship Id="rId30" Type="http://schemas.openxmlformats.org/officeDocument/2006/relationships/font" Target="fonts/MontserratSemiBold-italic.fntdata"/><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MontserratMedium-bold.fntdata"/><Relationship Id="rId14" Type="http://schemas.openxmlformats.org/officeDocument/2006/relationships/slide" Target="slides/slide9.xml"/><Relationship Id="rId36" Type="http://schemas.openxmlformats.org/officeDocument/2006/relationships/font" Target="fonts/MontserratMedium-regular.fntdata"/><Relationship Id="rId17" Type="http://schemas.openxmlformats.org/officeDocument/2006/relationships/slide" Target="slides/slide12.xml"/><Relationship Id="rId39" Type="http://schemas.openxmlformats.org/officeDocument/2006/relationships/font" Target="fonts/MontserratMedium-boldItalic.fntdata"/><Relationship Id="rId16" Type="http://schemas.openxmlformats.org/officeDocument/2006/relationships/slide" Target="slides/slide11.xml"/><Relationship Id="rId38" Type="http://schemas.openxmlformats.org/officeDocument/2006/relationships/font" Target="fonts/MontserratMedium-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png>
</file>

<file path=ppt/media/image26.png>
</file>

<file path=ppt/media/image27.jpg>
</file>

<file path=ppt/media/image28.png>
</file>

<file path=ppt/media/image29.png>
</file>

<file path=ppt/media/image3.jpg>
</file>

<file path=ppt/media/image30.png>
</file>

<file path=ppt/media/image31.gif>
</file>

<file path=ppt/media/image32.png>
</file>

<file path=ppt/media/image33.png>
</file>

<file path=ppt/media/image34.gif>
</file>

<file path=ppt/media/image35.png>
</file>

<file path=ppt/media/image36.png>
</file>

<file path=ppt/media/image37.jpg>
</file>

<file path=ppt/media/image38.gif>
</file>

<file path=ppt/media/image39.jpg>
</file>

<file path=ppt/media/image4.png>
</file>

<file path=ppt/media/image40.gif>
</file>

<file path=ppt/media/image41.png>
</file>

<file path=ppt/media/image42.png>
</file>

<file path=ppt/media/image43.png>
</file>

<file path=ppt/media/image44.png>
</file>

<file path=ppt/media/image45.png>
</file>

<file path=ppt/media/image46.pn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ru-RU"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dfc86056bb_0_18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2" name="Google Shape;92;gdfc86056bb_0_1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dfc86056bb_0_9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dfc86056bb_0_97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5" name="Google Shape;215;gdfc86056bb_0_97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dfc86056bb_0_98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1" name="Google Shape;231;gdfc86056bb_0_9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dfc86056bb_0_10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dfc86056bb_0_108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gdfc86056bb_0_108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dfc86056bb_0_11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dfc86056bb_0_118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gdfc86056bb_0_118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dfc86056bb_0_128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0" name="Google Shape;270;gdfc86056bb_0_12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dfc86056bb_0_13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dfc86056bb_0_138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gdfc86056bb_0_138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dfdf75e727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dfdf75e727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7" name="Google Shape;297;gdfdf75e727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dfdf75e727_0_1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dfdf75e727_0_14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2" name="Google Shape;312;gdfdf75e727_0_14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dfdf75e727_0_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6" name="Google Shape;326;gdfdf75e727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dfdf75e727_0_2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dfdf75e727_0_2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gdfdf75e727_0_2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dfc86056bb_0_2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dfc86056bb_0_27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gdfc86056bb_0_27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dfdf75e727_0_3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2" name="Google Shape;352;gdfdf75e727_0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e12dfe2e6e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e12dfe2e6e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8" name="Google Shape;368;ge12dfe2e6e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dfdf75e727_0_3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dfdf75e727_0_3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9" name="Google Shape;379;gdfdf75e727_0_3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dfc86056bb_0_55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5" name="Google Shape;125;gdfc86056bb_0_5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dfc86056bb_0_6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6" name="Google Shape;136;gdfc86056bb_0_6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dfc86056bb_0_46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1" name="Google Shape;151;gdfc86056bb_0_4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dfc86056bb_0_3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4" name="Google Shape;164;gdfc86056bb_0_3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dfc86056bb_0_70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6" name="Google Shape;176;gdfc86056bb_0_7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dfc86056bb_0_7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dfc86056bb_0_7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6" name="Google Shape;186;gdfc86056bb_0_79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dfc86056bb_0_8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dfc86056bb_0_88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gdfc86056bb_0_88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ru-RU"/>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Карточка имени">
  <p:cSld name="Карточка имени">
    <p:spTree>
      <p:nvGrpSpPr>
        <p:cNvPr id="15" name="Shape 15"/>
        <p:cNvGrpSpPr/>
        <p:nvPr/>
      </p:nvGrpSpPr>
      <p:grpSpPr>
        <a:xfrm>
          <a:off x="0" y="0"/>
          <a:ext cx="0" cy="0"/>
          <a:chOff x="0" y="0"/>
          <a:chExt cx="0" cy="0"/>
        </a:xfrm>
      </p:grpSpPr>
      <p:sp>
        <p:nvSpPr>
          <p:cNvPr id="16" name="Google Shape;16;p17"/>
          <p:cNvSpPr txBox="1"/>
          <p:nvPr>
            <p:ph type="title"/>
          </p:nvPr>
        </p:nvSpPr>
        <p:spPr>
          <a:xfrm>
            <a:off x="2589213" y="2438400"/>
            <a:ext cx="8915400" cy="2724845"/>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4800"/>
              <a:buFont typeface="Calibri"/>
              <a:buNone/>
              <a:defRPr b="0"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7"/>
          <p:cNvSpPr txBox="1"/>
          <p:nvPr>
            <p:ph idx="1" type="body"/>
          </p:nvPr>
        </p:nvSpPr>
        <p:spPr>
          <a:xfrm>
            <a:off x="2589213" y="5181600"/>
            <a:ext cx="8915400" cy="729622"/>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640"/>
              </a:spcBef>
              <a:spcAft>
                <a:spcPts val="0"/>
              </a:spcAft>
              <a:buClr>
                <a:srgbClr val="595959"/>
              </a:buClr>
              <a:buSzPts val="3200"/>
              <a:buNone/>
              <a:defRPr>
                <a:solidFill>
                  <a:srgbClr val="595959"/>
                </a:solidFill>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8" name="Google Shape;18;p17"/>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7"/>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7"/>
          <p:cNvSpPr txBox="1"/>
          <p:nvPr>
            <p:ph idx="12" type="sldNum"/>
          </p:nvPr>
        </p:nvSpPr>
        <p:spPr>
          <a:xfrm>
            <a:off x="531813" y="4983163"/>
            <a:ext cx="779462"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и вертикальный текст" type="vertTx">
  <p:cSld name="VERTICAL_TEXT">
    <p:spTree>
      <p:nvGrpSpPr>
        <p:cNvPr id="72" name="Shape 72"/>
        <p:cNvGrpSpPr/>
        <p:nvPr/>
      </p:nvGrpSpPr>
      <p:grpSpPr>
        <a:xfrm>
          <a:off x="0" y="0"/>
          <a:ext cx="0" cy="0"/>
          <a:chOff x="0" y="0"/>
          <a:chExt cx="0" cy="0"/>
        </a:xfrm>
      </p:grpSpPr>
      <p:sp>
        <p:nvSpPr>
          <p:cNvPr id="73" name="Google Shape;73;p26"/>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6"/>
          <p:cNvSpPr txBox="1"/>
          <p:nvPr>
            <p:ph idx="1" type="body"/>
          </p:nvPr>
        </p:nvSpPr>
        <p:spPr>
          <a:xfrm rot="5400000">
            <a:off x="3833019" y="-1623217"/>
            <a:ext cx="4525963" cy="10972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26"/>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6"/>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6"/>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Вертикальный заголовок и текст" type="vertTitleAndTx">
  <p:cSld name="VERTICAL_TITLE_AND_VERTICAL_TEXT">
    <p:spTree>
      <p:nvGrpSpPr>
        <p:cNvPr id="78" name="Shape 78"/>
        <p:cNvGrpSpPr/>
        <p:nvPr/>
      </p:nvGrpSpPr>
      <p:grpSpPr>
        <a:xfrm>
          <a:off x="0" y="0"/>
          <a:ext cx="0" cy="0"/>
          <a:chOff x="0" y="0"/>
          <a:chExt cx="0" cy="0"/>
        </a:xfrm>
      </p:grpSpPr>
      <p:sp>
        <p:nvSpPr>
          <p:cNvPr id="79" name="Google Shape;79;p27"/>
          <p:cNvSpPr txBox="1"/>
          <p:nvPr>
            <p:ph type="title"/>
          </p:nvPr>
        </p:nvSpPr>
        <p:spPr>
          <a:xfrm rot="5400000">
            <a:off x="7285037" y="1828802"/>
            <a:ext cx="5851525" cy="27432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7"/>
          <p:cNvSpPr txBox="1"/>
          <p:nvPr>
            <p:ph idx="1" type="body"/>
          </p:nvPr>
        </p:nvSpPr>
        <p:spPr>
          <a:xfrm rot="5400000">
            <a:off x="1697037" y="-812799"/>
            <a:ext cx="5851525" cy="80264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27"/>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7"/>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7"/>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и объект" type="obj">
  <p:cSld name="OBJECT">
    <p:spTree>
      <p:nvGrpSpPr>
        <p:cNvPr id="84" name="Shape 84"/>
        <p:cNvGrpSpPr/>
        <p:nvPr/>
      </p:nvGrpSpPr>
      <p:grpSpPr>
        <a:xfrm>
          <a:off x="0" y="0"/>
          <a:ext cx="0" cy="0"/>
          <a:chOff x="0" y="0"/>
          <a:chExt cx="0" cy="0"/>
        </a:xfrm>
      </p:grpSpPr>
      <p:sp>
        <p:nvSpPr>
          <p:cNvPr id="85" name="Google Shape;85;gdfc86056bb_0_9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6" name="Google Shape;86;gdfc86056bb_0_9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87" name="Google Shape;87;gdfc86056bb_0_9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8" name="Google Shape;88;gdfc86056bb_0_9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9" name="Google Shape;89;gdfc86056bb_0_9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итульный слайд" type="title">
  <p:cSld name="TITLE">
    <p:spTree>
      <p:nvGrpSpPr>
        <p:cNvPr id="21" name="Shape 21"/>
        <p:cNvGrpSpPr/>
        <p:nvPr/>
      </p:nvGrpSpPr>
      <p:grpSpPr>
        <a:xfrm>
          <a:off x="0" y="0"/>
          <a:ext cx="0" cy="0"/>
          <a:chOff x="0" y="0"/>
          <a:chExt cx="0" cy="0"/>
        </a:xfrm>
      </p:grpSpPr>
      <p:sp>
        <p:nvSpPr>
          <p:cNvPr id="22" name="Google Shape;22;p18"/>
          <p:cNvSpPr txBox="1"/>
          <p:nvPr>
            <p:ph type="ctrTitle"/>
          </p:nvPr>
        </p:nvSpPr>
        <p:spPr>
          <a:xfrm>
            <a:off x="914400" y="2130426"/>
            <a:ext cx="10363200" cy="14700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8"/>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24" name="Google Shape;24;p18"/>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8"/>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8"/>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раздела" type="secHead">
  <p:cSld name="SECTION_HEADER">
    <p:spTree>
      <p:nvGrpSpPr>
        <p:cNvPr id="27" name="Shape 27"/>
        <p:cNvGrpSpPr/>
        <p:nvPr/>
      </p:nvGrpSpPr>
      <p:grpSpPr>
        <a:xfrm>
          <a:off x="0" y="0"/>
          <a:ext cx="0" cy="0"/>
          <a:chOff x="0" y="0"/>
          <a:chExt cx="0" cy="0"/>
        </a:xfrm>
      </p:grpSpPr>
      <p:sp>
        <p:nvSpPr>
          <p:cNvPr id="28" name="Google Shape;28;p19"/>
          <p:cNvSpPr txBox="1"/>
          <p:nvPr>
            <p:ph type="title"/>
          </p:nvPr>
        </p:nvSpPr>
        <p:spPr>
          <a:xfrm>
            <a:off x="963084" y="4406901"/>
            <a:ext cx="10363200" cy="1362075"/>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9"/>
          <p:cNvSpPr txBox="1"/>
          <p:nvPr>
            <p:ph idx="1" type="body"/>
          </p:nvPr>
        </p:nvSpPr>
        <p:spPr>
          <a:xfrm>
            <a:off x="963084" y="2906713"/>
            <a:ext cx="10363200" cy="150018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0" name="Google Shape;30;p19"/>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9"/>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9"/>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Два объекта" type="twoObj">
  <p:cSld name="TWO_OBJECTS">
    <p:spTree>
      <p:nvGrpSpPr>
        <p:cNvPr id="33" name="Shape 33"/>
        <p:cNvGrpSpPr/>
        <p:nvPr/>
      </p:nvGrpSpPr>
      <p:grpSpPr>
        <a:xfrm>
          <a:off x="0" y="0"/>
          <a:ext cx="0" cy="0"/>
          <a:chOff x="0" y="0"/>
          <a:chExt cx="0" cy="0"/>
        </a:xfrm>
      </p:grpSpPr>
      <p:sp>
        <p:nvSpPr>
          <p:cNvPr id="34" name="Google Shape;34;p20"/>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0"/>
          <p:cNvSpPr txBox="1"/>
          <p:nvPr>
            <p:ph idx="1" type="body"/>
          </p:nvPr>
        </p:nvSpPr>
        <p:spPr>
          <a:xfrm>
            <a:off x="609600" y="1600201"/>
            <a:ext cx="5384800" cy="4525963"/>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6" name="Google Shape;36;p20"/>
          <p:cNvSpPr txBox="1"/>
          <p:nvPr>
            <p:ph idx="2" type="body"/>
          </p:nvPr>
        </p:nvSpPr>
        <p:spPr>
          <a:xfrm>
            <a:off x="6197600" y="1600201"/>
            <a:ext cx="5384800" cy="4525963"/>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7" name="Google Shape;37;p20"/>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0"/>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0"/>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Сравнение" type="twoTxTwoObj">
  <p:cSld name="TWO_OBJECTS_WITH_TEXT">
    <p:spTree>
      <p:nvGrpSpPr>
        <p:cNvPr id="40" name="Shape 40"/>
        <p:cNvGrpSpPr/>
        <p:nvPr/>
      </p:nvGrpSpPr>
      <p:grpSpPr>
        <a:xfrm>
          <a:off x="0" y="0"/>
          <a:ext cx="0" cy="0"/>
          <a:chOff x="0" y="0"/>
          <a:chExt cx="0" cy="0"/>
        </a:xfrm>
      </p:grpSpPr>
      <p:sp>
        <p:nvSpPr>
          <p:cNvPr id="41" name="Google Shape;41;p21"/>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1"/>
          <p:cNvSpPr txBox="1"/>
          <p:nvPr>
            <p:ph idx="1" type="body"/>
          </p:nvPr>
        </p:nvSpPr>
        <p:spPr>
          <a:xfrm>
            <a:off x="609600" y="1535113"/>
            <a:ext cx="5386917" cy="6397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21"/>
          <p:cNvSpPr txBox="1"/>
          <p:nvPr>
            <p:ph idx="2" type="body"/>
          </p:nvPr>
        </p:nvSpPr>
        <p:spPr>
          <a:xfrm>
            <a:off x="609600" y="2174875"/>
            <a:ext cx="5386917" cy="3951288"/>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21"/>
          <p:cNvSpPr txBox="1"/>
          <p:nvPr>
            <p:ph idx="3" type="body"/>
          </p:nvPr>
        </p:nvSpPr>
        <p:spPr>
          <a:xfrm>
            <a:off x="6193368" y="1535113"/>
            <a:ext cx="5389033" cy="6397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21"/>
          <p:cNvSpPr txBox="1"/>
          <p:nvPr>
            <p:ph idx="4" type="body"/>
          </p:nvPr>
        </p:nvSpPr>
        <p:spPr>
          <a:xfrm>
            <a:off x="6193368" y="2174875"/>
            <a:ext cx="5389033" cy="3951288"/>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21"/>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1"/>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1"/>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олько заголовок" type="titleOnly">
  <p:cSld name="TITLE_ONLY">
    <p:spTree>
      <p:nvGrpSpPr>
        <p:cNvPr id="49" name="Shape 49"/>
        <p:cNvGrpSpPr/>
        <p:nvPr/>
      </p:nvGrpSpPr>
      <p:grpSpPr>
        <a:xfrm>
          <a:off x="0" y="0"/>
          <a:ext cx="0" cy="0"/>
          <a:chOff x="0" y="0"/>
          <a:chExt cx="0" cy="0"/>
        </a:xfrm>
      </p:grpSpPr>
      <p:sp>
        <p:nvSpPr>
          <p:cNvPr id="50" name="Google Shape;50;p22"/>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2"/>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2"/>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2"/>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Пустой слайд" type="blank">
  <p:cSld name="BLANK">
    <p:spTree>
      <p:nvGrpSpPr>
        <p:cNvPr id="54" name="Shape 54"/>
        <p:cNvGrpSpPr/>
        <p:nvPr/>
      </p:nvGrpSpPr>
      <p:grpSpPr>
        <a:xfrm>
          <a:off x="0" y="0"/>
          <a:ext cx="0" cy="0"/>
          <a:chOff x="0" y="0"/>
          <a:chExt cx="0" cy="0"/>
        </a:xfrm>
      </p:grpSpPr>
      <p:sp>
        <p:nvSpPr>
          <p:cNvPr id="55" name="Google Shape;55;p23"/>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3"/>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3"/>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Объект с подписью" type="objTx">
  <p:cSld name="OBJECT_WITH_CAPTION_TEXT">
    <p:spTree>
      <p:nvGrpSpPr>
        <p:cNvPr id="58" name="Shape 58"/>
        <p:cNvGrpSpPr/>
        <p:nvPr/>
      </p:nvGrpSpPr>
      <p:grpSpPr>
        <a:xfrm>
          <a:off x="0" y="0"/>
          <a:ext cx="0" cy="0"/>
          <a:chOff x="0" y="0"/>
          <a:chExt cx="0" cy="0"/>
        </a:xfrm>
      </p:grpSpPr>
      <p:sp>
        <p:nvSpPr>
          <p:cNvPr id="59" name="Google Shape;59;p24"/>
          <p:cNvSpPr txBox="1"/>
          <p:nvPr>
            <p:ph type="title"/>
          </p:nvPr>
        </p:nvSpPr>
        <p:spPr>
          <a:xfrm>
            <a:off x="609601" y="273050"/>
            <a:ext cx="4011084" cy="116205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4"/>
          <p:cNvSpPr txBox="1"/>
          <p:nvPr>
            <p:ph idx="1" type="body"/>
          </p:nvPr>
        </p:nvSpPr>
        <p:spPr>
          <a:xfrm>
            <a:off x="4766733" y="273051"/>
            <a:ext cx="6815667" cy="5853113"/>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1" name="Google Shape;61;p24"/>
          <p:cNvSpPr txBox="1"/>
          <p:nvPr>
            <p:ph idx="2" type="body"/>
          </p:nvPr>
        </p:nvSpPr>
        <p:spPr>
          <a:xfrm>
            <a:off x="609601" y="1435101"/>
            <a:ext cx="4011084" cy="469106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2" name="Google Shape;62;p24"/>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4"/>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4"/>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Рисунок с подписью" type="picTx">
  <p:cSld name="PICTURE_WITH_CAPTION_TEXT">
    <p:spTree>
      <p:nvGrpSpPr>
        <p:cNvPr id="65" name="Shape 65"/>
        <p:cNvGrpSpPr/>
        <p:nvPr/>
      </p:nvGrpSpPr>
      <p:grpSpPr>
        <a:xfrm>
          <a:off x="0" y="0"/>
          <a:ext cx="0" cy="0"/>
          <a:chOff x="0" y="0"/>
          <a:chExt cx="0" cy="0"/>
        </a:xfrm>
      </p:grpSpPr>
      <p:sp>
        <p:nvSpPr>
          <p:cNvPr id="66" name="Google Shape;66;p25"/>
          <p:cNvSpPr txBox="1"/>
          <p:nvPr>
            <p:ph type="title"/>
          </p:nvPr>
        </p:nvSpPr>
        <p:spPr>
          <a:xfrm>
            <a:off x="2389717" y="4800600"/>
            <a:ext cx="7315200" cy="566738"/>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5"/>
          <p:cNvSpPr/>
          <p:nvPr>
            <p:ph idx="2" type="pic"/>
          </p:nvPr>
        </p:nvSpPr>
        <p:spPr>
          <a:xfrm>
            <a:off x="2389717" y="612775"/>
            <a:ext cx="7315200" cy="41148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25"/>
          <p:cNvSpPr txBox="1"/>
          <p:nvPr>
            <p:ph idx="1" type="body"/>
          </p:nvPr>
        </p:nvSpPr>
        <p:spPr>
          <a:xfrm>
            <a:off x="2389717" y="5367338"/>
            <a:ext cx="7315200" cy="804862"/>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9" name="Google Shape;69;p25"/>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5"/>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5"/>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6"/>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 name="Google Shape;11;p16"/>
          <p:cNvSpPr txBox="1"/>
          <p:nvPr>
            <p:ph idx="1" type="body"/>
          </p:nvPr>
        </p:nvSpPr>
        <p:spPr>
          <a:xfrm>
            <a:off x="609600" y="1600200"/>
            <a:ext cx="10972800" cy="4525963"/>
          </a:xfrm>
          <a:prstGeom prst="rect">
            <a:avLst/>
          </a:prstGeom>
          <a:noFill/>
          <a:ln>
            <a:noFill/>
          </a:ln>
        </p:spPr>
        <p:txBody>
          <a:bodyPr anchorCtr="0" anchor="t" bIns="45700" lIns="91425" spcFirstLastPara="1" rIns="91425" wrap="square" tIns="45700">
            <a:noAutofit/>
          </a:bodyPr>
          <a:lstStyle>
            <a:lvl1pPr indent="-317500" lvl="0" marL="4572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 name="Google Shape;12;p16"/>
          <p:cNvSpPr txBox="1"/>
          <p:nvPr>
            <p:ph idx="10" type="dt"/>
          </p:nvPr>
        </p:nvSpPr>
        <p:spPr>
          <a:xfrm>
            <a:off x="609600" y="6356350"/>
            <a:ext cx="284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 name="Google Shape;13;p16"/>
          <p:cNvSpPr txBox="1"/>
          <p:nvPr>
            <p:ph idx="11" type="ftr"/>
          </p:nvPr>
        </p:nvSpPr>
        <p:spPr>
          <a:xfrm>
            <a:off x="4165600" y="6356350"/>
            <a:ext cx="3860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 name="Google Shape;14;p16"/>
          <p:cNvSpPr txBox="1"/>
          <p:nvPr>
            <p:ph idx="12" type="sldNum"/>
          </p:nvPr>
        </p:nvSpPr>
        <p:spPr>
          <a:xfrm>
            <a:off x="8737600" y="6356350"/>
            <a:ext cx="28448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4.png"/><Relationship Id="rId5"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hyperlink" Target="http://ai.berkeley.edu/lecture_slides.html" TargetMode="External"/><Relationship Id="rId4" Type="http://schemas.openxmlformats.org/officeDocument/2006/relationships/hyperlink" Target="http://ai.berkeley.edu/slides/Lecture%2011%20--%20Reinforcement%20Learning%20II/SP14%20CS188%20Lecture%2011%20--%20Reinforcement%20Learning%20II.pptx" TargetMode="External"/><Relationship Id="rId5"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9.pn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7.jp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45.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30.png"/><Relationship Id="rId4" Type="http://schemas.openxmlformats.org/officeDocument/2006/relationships/image" Target="../media/image4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31.gif"/><Relationship Id="rId4" Type="http://schemas.openxmlformats.org/officeDocument/2006/relationships/image" Target="../media/image34.gif"/><Relationship Id="rId5" Type="http://schemas.openxmlformats.org/officeDocument/2006/relationships/image" Target="../media/image38.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hyperlink" Target="https://github.com/mwydmuch/ViZDoom" TargetMode="External"/><Relationship Id="rId4" Type="http://schemas.openxmlformats.org/officeDocument/2006/relationships/image" Target="../media/image40.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35.png"/><Relationship Id="rId4" Type="http://schemas.openxmlformats.org/officeDocument/2006/relationships/hyperlink" Target="https://www.youtube.com/watch?v=oMHTXz0lYbA&amp;ab_channel=RL%D0%A1ommunity" TargetMode="External"/><Relationship Id="rId5" Type="http://schemas.openxmlformats.org/officeDocument/2006/relationships/hyperlink" Target="http://www.youtube.com/watch?v=Fm07pG2xjxA" TargetMode="External"/><Relationship Id="rId6" Type="http://schemas.openxmlformats.org/officeDocument/2006/relationships/image" Target="../media/image3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36.png"/><Relationship Id="rId4" Type="http://schemas.openxmlformats.org/officeDocument/2006/relationships/hyperlink" Target="https://medium.com/@mauriciofadelargerich/reinforcement-learning-environments-cff767bc241f"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39.jpg"/><Relationship Id="rId4" Type="http://schemas.openxmlformats.org/officeDocument/2006/relationships/image" Target="../media/image46.png"/><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6.jpg"/><Relationship Id="rId4" Type="http://schemas.openxmlformats.org/officeDocument/2006/relationships/image" Target="../media/image1.jpg"/><Relationship Id="rId5" Type="http://schemas.openxmlformats.org/officeDocument/2006/relationships/image" Target="../media/image3.jpg"/><Relationship Id="rId6"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5.jpg"/><Relationship Id="rId4" Type="http://schemas.openxmlformats.org/officeDocument/2006/relationships/image" Target="../media/image22.png"/><Relationship Id="rId5" Type="http://schemas.openxmlformats.org/officeDocument/2006/relationships/image" Target="../media/image4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25.png"/><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5.jpg"/><Relationship Id="rId4" Type="http://schemas.openxmlformats.org/officeDocument/2006/relationships/image" Target="../media/image13.jpg"/><Relationship Id="rId5" Type="http://schemas.openxmlformats.org/officeDocument/2006/relationships/image" Target="../media/image14.jpg"/><Relationship Id="rId6" Type="http://schemas.openxmlformats.org/officeDocument/2006/relationships/image" Target="../media/image2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4.jpg"/><Relationship Id="rId4" Type="http://schemas.openxmlformats.org/officeDocument/2006/relationships/image" Target="../media/image42.png"/><Relationship Id="rId5" Type="http://schemas.openxmlformats.org/officeDocument/2006/relationships/image" Target="../media/image41.png"/><Relationship Id="rId6"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descr="D:\Наташа\корел\сувалкина\фото подборка\AdobeStock_298063823-960x750.jpeg" id="94" name="Google Shape;94;gdfc86056bb_0_186"/>
          <p:cNvPicPr preferRelativeResize="0"/>
          <p:nvPr/>
        </p:nvPicPr>
        <p:blipFill rotWithShape="1">
          <a:blip r:embed="rId3">
            <a:alphaModFix/>
          </a:blip>
          <a:srcRect b="5302" l="9420" r="0" t="8341"/>
          <a:stretch/>
        </p:blipFill>
        <p:spPr>
          <a:xfrm>
            <a:off x="609600" y="-21199"/>
            <a:ext cx="9234866" cy="6879199"/>
          </a:xfrm>
          <a:prstGeom prst="rect">
            <a:avLst/>
          </a:prstGeom>
          <a:noFill/>
          <a:ln>
            <a:noFill/>
          </a:ln>
        </p:spPr>
      </p:pic>
      <p:pic>
        <p:nvPicPr>
          <p:cNvPr descr="D:\Наташа\корел\сувалкина\презентация НЕЙРОНКИ\ДОД\5.png" id="95" name="Google Shape;95;gdfc86056bb_0_186"/>
          <p:cNvPicPr preferRelativeResize="0"/>
          <p:nvPr/>
        </p:nvPicPr>
        <p:blipFill rotWithShape="1">
          <a:blip r:embed="rId4">
            <a:alphaModFix/>
          </a:blip>
          <a:srcRect b="0" l="0" r="0" t="0"/>
          <a:stretch/>
        </p:blipFill>
        <p:spPr>
          <a:xfrm>
            <a:off x="1676400" y="-21198"/>
            <a:ext cx="9311642" cy="6900392"/>
          </a:xfrm>
          <a:prstGeom prst="rect">
            <a:avLst/>
          </a:prstGeom>
          <a:noFill/>
          <a:ln>
            <a:noFill/>
          </a:ln>
        </p:spPr>
      </p:pic>
      <p:cxnSp>
        <p:nvCxnSpPr>
          <p:cNvPr id="96" name="Google Shape;96;gdfc86056bb_0_186"/>
          <p:cNvCxnSpPr/>
          <p:nvPr/>
        </p:nvCxnSpPr>
        <p:spPr>
          <a:xfrm>
            <a:off x="2158778" y="1998059"/>
            <a:ext cx="0" cy="3249300"/>
          </a:xfrm>
          <a:prstGeom prst="straightConnector1">
            <a:avLst/>
          </a:prstGeom>
          <a:noFill/>
          <a:ln cap="flat" cmpd="sng" w="76200">
            <a:solidFill>
              <a:schemeClr val="lt1"/>
            </a:solidFill>
            <a:prstDash val="solid"/>
            <a:round/>
            <a:headEnd len="sm" w="sm" type="none"/>
            <a:tailEnd len="sm" w="sm" type="none"/>
          </a:ln>
        </p:spPr>
      </p:cxnSp>
      <p:cxnSp>
        <p:nvCxnSpPr>
          <p:cNvPr id="97" name="Google Shape;97;gdfc86056bb_0_186"/>
          <p:cNvCxnSpPr/>
          <p:nvPr/>
        </p:nvCxnSpPr>
        <p:spPr>
          <a:xfrm>
            <a:off x="2122920" y="5211611"/>
            <a:ext cx="5522400" cy="0"/>
          </a:xfrm>
          <a:prstGeom prst="straightConnector1">
            <a:avLst/>
          </a:prstGeom>
          <a:noFill/>
          <a:ln cap="flat" cmpd="sng" w="76200">
            <a:solidFill>
              <a:schemeClr val="lt1"/>
            </a:solidFill>
            <a:prstDash val="solid"/>
            <a:round/>
            <a:headEnd len="sm" w="sm" type="none"/>
            <a:tailEnd len="sm" w="sm" type="none"/>
          </a:ln>
        </p:spPr>
      </p:cxnSp>
      <p:cxnSp>
        <p:nvCxnSpPr>
          <p:cNvPr id="98" name="Google Shape;98;gdfc86056bb_0_186"/>
          <p:cNvCxnSpPr/>
          <p:nvPr/>
        </p:nvCxnSpPr>
        <p:spPr>
          <a:xfrm>
            <a:off x="7645178" y="4673729"/>
            <a:ext cx="0" cy="573600"/>
          </a:xfrm>
          <a:prstGeom prst="straightConnector1">
            <a:avLst/>
          </a:prstGeom>
          <a:noFill/>
          <a:ln cap="flat" cmpd="sng" w="76200">
            <a:solidFill>
              <a:schemeClr val="lt1"/>
            </a:solidFill>
            <a:prstDash val="solid"/>
            <a:round/>
            <a:headEnd len="sm" w="sm" type="none"/>
            <a:tailEnd len="sm" w="sm" type="none"/>
          </a:ln>
        </p:spPr>
      </p:cxnSp>
      <p:cxnSp>
        <p:nvCxnSpPr>
          <p:cNvPr id="99" name="Google Shape;99;gdfc86056bb_0_186"/>
          <p:cNvCxnSpPr/>
          <p:nvPr/>
        </p:nvCxnSpPr>
        <p:spPr>
          <a:xfrm>
            <a:off x="2122920" y="2033916"/>
            <a:ext cx="5522400" cy="0"/>
          </a:xfrm>
          <a:prstGeom prst="straightConnector1">
            <a:avLst/>
          </a:prstGeom>
          <a:noFill/>
          <a:ln cap="flat" cmpd="sng" w="76200">
            <a:solidFill>
              <a:schemeClr val="lt1"/>
            </a:solidFill>
            <a:prstDash val="solid"/>
            <a:round/>
            <a:headEnd len="sm" w="sm" type="none"/>
            <a:tailEnd len="sm" w="sm" type="none"/>
          </a:ln>
        </p:spPr>
      </p:cxnSp>
      <p:cxnSp>
        <p:nvCxnSpPr>
          <p:cNvPr id="100" name="Google Shape;100;gdfc86056bb_0_186"/>
          <p:cNvCxnSpPr/>
          <p:nvPr/>
        </p:nvCxnSpPr>
        <p:spPr>
          <a:xfrm rot="10800000">
            <a:off x="7645175" y="1998000"/>
            <a:ext cx="0" cy="1229700"/>
          </a:xfrm>
          <a:prstGeom prst="straightConnector1">
            <a:avLst/>
          </a:prstGeom>
          <a:noFill/>
          <a:ln cap="flat" cmpd="sng" w="76200">
            <a:solidFill>
              <a:schemeClr val="lt1"/>
            </a:solidFill>
            <a:prstDash val="solid"/>
            <a:round/>
            <a:headEnd len="sm" w="sm" type="none"/>
            <a:tailEnd len="sm" w="sm" type="none"/>
          </a:ln>
        </p:spPr>
      </p:cxnSp>
      <p:sp>
        <p:nvSpPr>
          <p:cNvPr id="101" name="Google Shape;101;gdfc86056bb_0_186"/>
          <p:cNvSpPr/>
          <p:nvPr/>
        </p:nvSpPr>
        <p:spPr>
          <a:xfrm>
            <a:off x="2655710" y="2527324"/>
            <a:ext cx="7746000" cy="2190900"/>
          </a:xfrm>
          <a:prstGeom prst="rect">
            <a:avLst/>
          </a:prstGeom>
          <a:noFill/>
          <a:ln>
            <a:noFill/>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None/>
            </a:pPr>
            <a:r>
              <a:rPr lang="ru-RU" sz="5800">
                <a:solidFill>
                  <a:schemeClr val="lt1"/>
                </a:solidFill>
                <a:latin typeface="Montserrat ExtraBold"/>
                <a:ea typeface="Montserrat ExtraBold"/>
                <a:cs typeface="Montserrat ExtraBold"/>
                <a:sym typeface="Montserrat ExtraBold"/>
              </a:rPr>
              <a:t>Обучение </a:t>
            </a:r>
            <a:br>
              <a:rPr lang="ru-RU" sz="5800">
                <a:solidFill>
                  <a:schemeClr val="lt1"/>
                </a:solidFill>
                <a:latin typeface="Montserrat ExtraBold"/>
                <a:ea typeface="Montserrat ExtraBold"/>
                <a:cs typeface="Montserrat ExtraBold"/>
                <a:sym typeface="Montserrat ExtraBold"/>
              </a:rPr>
            </a:br>
            <a:r>
              <a:rPr lang="ru-RU" sz="5800">
                <a:solidFill>
                  <a:schemeClr val="lt1"/>
                </a:solidFill>
                <a:latin typeface="Montserrat ExtraBold"/>
                <a:ea typeface="Montserrat ExtraBold"/>
                <a:cs typeface="Montserrat ExtraBold"/>
                <a:sym typeface="Montserrat ExtraBold"/>
              </a:rPr>
              <a:t>с подкреплением</a:t>
            </a:r>
            <a:endParaRPr sz="5800">
              <a:solidFill>
                <a:schemeClr val="lt1"/>
              </a:solidFill>
              <a:latin typeface="Montserrat ExtraBold"/>
              <a:ea typeface="Montserrat ExtraBold"/>
              <a:cs typeface="Montserrat ExtraBold"/>
              <a:sym typeface="Montserrat ExtraBold"/>
            </a:endParaRPr>
          </a:p>
        </p:txBody>
      </p:sp>
      <p:pic>
        <p:nvPicPr>
          <p:cNvPr id="102" name="Google Shape;102;gdfc86056bb_0_186"/>
          <p:cNvPicPr preferRelativeResize="0"/>
          <p:nvPr/>
        </p:nvPicPr>
        <p:blipFill>
          <a:blip r:embed="rId5">
            <a:alphaModFix/>
          </a:blip>
          <a:stretch>
            <a:fillRect/>
          </a:stretch>
        </p:blipFill>
        <p:spPr>
          <a:xfrm>
            <a:off x="2158775" y="700051"/>
            <a:ext cx="2937302" cy="402000"/>
          </a:xfrm>
          <a:prstGeom prst="rect">
            <a:avLst/>
          </a:prstGeom>
          <a:noFill/>
          <a:ln>
            <a:noFill/>
          </a:ln>
        </p:spPr>
      </p:pic>
      <p:sp>
        <p:nvSpPr>
          <p:cNvPr id="103" name="Google Shape;103;gdfc86056bb_0_186"/>
          <p:cNvSpPr txBox="1"/>
          <p:nvPr/>
        </p:nvSpPr>
        <p:spPr>
          <a:xfrm>
            <a:off x="2158775" y="1243938"/>
            <a:ext cx="9783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ru-RU" sz="3600">
                <a:solidFill>
                  <a:srgbClr val="FFFFFF"/>
                </a:solidFill>
                <a:latin typeface="Montserrat"/>
                <a:ea typeface="Montserrat"/>
                <a:cs typeface="Montserrat"/>
                <a:sym typeface="Montserrat"/>
              </a:rPr>
              <a:t>Введение в тему</a:t>
            </a:r>
            <a:endParaRPr b="1" sz="3600">
              <a:solidFill>
                <a:srgbClr val="FFFFFF"/>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gdfc86056bb_0_972"/>
          <p:cNvPicPr preferRelativeResize="0"/>
          <p:nvPr/>
        </p:nvPicPr>
        <p:blipFill>
          <a:blip r:embed="rId3">
            <a:alphaModFix/>
          </a:blip>
          <a:stretch>
            <a:fillRect/>
          </a:stretch>
        </p:blipFill>
        <p:spPr>
          <a:xfrm>
            <a:off x="452025" y="3616813"/>
            <a:ext cx="6238875" cy="523875"/>
          </a:xfrm>
          <a:prstGeom prst="rect">
            <a:avLst/>
          </a:prstGeom>
          <a:noFill/>
          <a:ln>
            <a:noFill/>
          </a:ln>
        </p:spPr>
      </p:pic>
      <p:sp>
        <p:nvSpPr>
          <p:cNvPr id="218" name="Google Shape;218;gdfc86056bb_0_972"/>
          <p:cNvSpPr/>
          <p:nvPr/>
        </p:nvSpPr>
        <p:spPr>
          <a:xfrm>
            <a:off x="343250" y="2584050"/>
            <a:ext cx="6478950" cy="1552950"/>
          </a:xfrm>
          <a:prstGeom prst="flowChartProcess">
            <a:avLst/>
          </a:prstGeom>
          <a:noFill/>
          <a:ln cap="flat" cmpd="sng" w="76200">
            <a:solidFill>
              <a:srgbClr val="2064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pic>
        <p:nvPicPr>
          <p:cNvPr descr="D:\Наташа\корел\сувалкина\презентация НЕЙРОНКИ\ДОД\20.png" id="219" name="Google Shape;219;gdfc86056bb_0_972"/>
          <p:cNvPicPr preferRelativeResize="0"/>
          <p:nvPr/>
        </p:nvPicPr>
        <p:blipFill rotWithShape="1">
          <a:blip r:embed="rId4">
            <a:alphaModFix/>
          </a:blip>
          <a:srcRect b="0" l="0" r="0" t="0"/>
          <a:stretch/>
        </p:blipFill>
        <p:spPr>
          <a:xfrm flipH="1">
            <a:off x="8414786" y="5483975"/>
            <a:ext cx="4169400" cy="2105299"/>
          </a:xfrm>
          <a:prstGeom prst="flowChartExtract">
            <a:avLst/>
          </a:prstGeom>
          <a:noFill/>
          <a:ln>
            <a:noFill/>
          </a:ln>
        </p:spPr>
      </p:pic>
      <p:pic>
        <p:nvPicPr>
          <p:cNvPr descr="D:\Наташа\корел\сувалкина\презентация НЕЙРОНКИ\ДОД\20.png" id="220" name="Google Shape;220;gdfc86056bb_0_972"/>
          <p:cNvPicPr preferRelativeResize="0"/>
          <p:nvPr/>
        </p:nvPicPr>
        <p:blipFill rotWithShape="1">
          <a:blip r:embed="rId4">
            <a:alphaModFix/>
          </a:blip>
          <a:srcRect b="0" l="0" r="0" t="0"/>
          <a:stretch/>
        </p:blipFill>
        <p:spPr>
          <a:xfrm rot="10800000">
            <a:off x="-2528842" y="0"/>
            <a:ext cx="5093175" cy="2571750"/>
          </a:xfrm>
          <a:prstGeom prst="flowChartExtract">
            <a:avLst/>
          </a:prstGeom>
          <a:noFill/>
          <a:ln>
            <a:noFill/>
          </a:ln>
        </p:spPr>
      </p:pic>
      <p:sp>
        <p:nvSpPr>
          <p:cNvPr id="221" name="Google Shape;221;gdfc86056bb_0_972"/>
          <p:cNvSpPr/>
          <p:nvPr/>
        </p:nvSpPr>
        <p:spPr>
          <a:xfrm flipH="1" rot="-8100000">
            <a:off x="10016419" y="5847006"/>
            <a:ext cx="2948211" cy="2948635"/>
          </a:xfrm>
          <a:prstGeom prst="rtTriangle">
            <a:avLst/>
          </a:prstGeom>
          <a:noFill/>
          <a:ln cap="flat" cmpd="sng" w="76200">
            <a:solidFill>
              <a:srgbClr val="C9CFD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22" name="Google Shape;222;gdfc86056bb_0_972"/>
          <p:cNvSpPr txBox="1"/>
          <p:nvPr/>
        </p:nvSpPr>
        <p:spPr>
          <a:xfrm flipH="1">
            <a:off x="577050" y="424025"/>
            <a:ext cx="11329200" cy="9189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Clr>
                <a:schemeClr val="dk1"/>
              </a:buClr>
              <a:buSzPts val="5900"/>
              <a:buFont typeface="Calibri"/>
              <a:buNone/>
            </a:pPr>
            <a:r>
              <a:rPr lang="ru-RU" sz="5000">
                <a:solidFill>
                  <a:schemeClr val="dk1"/>
                </a:solidFill>
                <a:latin typeface="Montserrat ExtraBold"/>
                <a:ea typeface="Montserrat ExtraBold"/>
                <a:cs typeface="Montserrat ExtraBold"/>
                <a:sym typeface="Montserrat ExtraBold"/>
              </a:rPr>
              <a:t>Алгоритм </a:t>
            </a:r>
            <a:r>
              <a:rPr lang="ru-RU" sz="5000">
                <a:solidFill>
                  <a:schemeClr val="dk1"/>
                </a:solidFill>
                <a:latin typeface="Montserrat ExtraBold"/>
                <a:ea typeface="Montserrat ExtraBold"/>
                <a:cs typeface="Montserrat ExtraBold"/>
                <a:sym typeface="Montserrat ExtraBold"/>
              </a:rPr>
              <a:t>Q-learning</a:t>
            </a:r>
            <a:endParaRPr i="0" sz="5000" u="none" cap="none" strike="noStrike">
              <a:solidFill>
                <a:schemeClr val="dk1"/>
              </a:solidFill>
              <a:latin typeface="Montserrat ExtraBold"/>
              <a:ea typeface="Montserrat ExtraBold"/>
              <a:cs typeface="Montserrat ExtraBold"/>
              <a:sym typeface="Montserrat ExtraBold"/>
            </a:endParaRPr>
          </a:p>
        </p:txBody>
      </p:sp>
      <p:cxnSp>
        <p:nvCxnSpPr>
          <p:cNvPr id="223" name="Google Shape;223;gdfc86056bb_0_972"/>
          <p:cNvCxnSpPr/>
          <p:nvPr/>
        </p:nvCxnSpPr>
        <p:spPr>
          <a:xfrm rot="10800000">
            <a:off x="667200" y="1371600"/>
            <a:ext cx="11753400" cy="0"/>
          </a:xfrm>
          <a:prstGeom prst="straightConnector1">
            <a:avLst/>
          </a:prstGeom>
          <a:noFill/>
          <a:ln cap="flat" cmpd="sng" w="38100">
            <a:solidFill>
              <a:schemeClr val="dk1"/>
            </a:solidFill>
            <a:prstDash val="solid"/>
            <a:round/>
            <a:headEnd len="med" w="med" type="none"/>
            <a:tailEnd len="med" w="med" type="none"/>
          </a:ln>
        </p:spPr>
      </p:cxnSp>
      <p:sp>
        <p:nvSpPr>
          <p:cNvPr id="224" name="Google Shape;224;gdfc86056bb_0_972"/>
          <p:cNvSpPr txBox="1"/>
          <p:nvPr/>
        </p:nvSpPr>
        <p:spPr>
          <a:xfrm>
            <a:off x="577050" y="1523725"/>
            <a:ext cx="105735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2400">
                <a:solidFill>
                  <a:schemeClr val="dk1"/>
                </a:solidFill>
                <a:latin typeface="Montserrat"/>
                <a:ea typeface="Montserrat"/>
                <a:cs typeface="Montserrat"/>
                <a:sym typeface="Montserrat"/>
              </a:rPr>
              <a:t>Используем уравнение </a:t>
            </a:r>
            <a:r>
              <a:rPr lang="ru-RU" sz="2400">
                <a:solidFill>
                  <a:schemeClr val="dk1"/>
                </a:solidFill>
                <a:latin typeface="Montserrat"/>
                <a:ea typeface="Montserrat"/>
                <a:cs typeface="Montserrat"/>
                <a:sym typeface="Montserrat"/>
              </a:rPr>
              <a:t>Беллмана</a:t>
            </a:r>
            <a:r>
              <a:rPr lang="ru-RU" sz="2400">
                <a:solidFill>
                  <a:schemeClr val="dk1"/>
                </a:solidFill>
                <a:latin typeface="Montserrat"/>
                <a:ea typeface="Montserrat"/>
                <a:cs typeface="Montserrat"/>
                <a:sym typeface="Montserrat"/>
              </a:rPr>
              <a:t>, чтобы понимать какое действие нужно совершать.</a:t>
            </a:r>
            <a:endParaRPr sz="2400">
              <a:solidFill>
                <a:schemeClr val="dk1"/>
              </a:solidFill>
              <a:latin typeface="Montserrat"/>
              <a:ea typeface="Montserrat"/>
              <a:cs typeface="Montserrat"/>
              <a:sym typeface="Montserrat"/>
            </a:endParaRPr>
          </a:p>
        </p:txBody>
      </p:sp>
      <p:sp>
        <p:nvSpPr>
          <p:cNvPr id="225" name="Google Shape;225;gdfc86056bb_0_972"/>
          <p:cNvSpPr txBox="1"/>
          <p:nvPr/>
        </p:nvSpPr>
        <p:spPr>
          <a:xfrm>
            <a:off x="946575" y="2447113"/>
            <a:ext cx="38319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3200" u="sng">
                <a:solidFill>
                  <a:srgbClr val="1155CC"/>
                </a:solidFill>
                <a:latin typeface="Montserrat SemiBold"/>
                <a:ea typeface="Montserrat SemiBold"/>
                <a:cs typeface="Montserrat SemiBold"/>
                <a:sym typeface="Montserrat SemiBold"/>
              </a:rPr>
              <a:t>Уравнение </a:t>
            </a:r>
            <a:r>
              <a:rPr lang="ru-RU" sz="3200" u="sng">
                <a:solidFill>
                  <a:srgbClr val="1155CC"/>
                </a:solidFill>
                <a:latin typeface="Montserrat SemiBold"/>
                <a:ea typeface="Montserrat SemiBold"/>
                <a:cs typeface="Montserrat SemiBold"/>
                <a:sym typeface="Montserrat SemiBold"/>
              </a:rPr>
              <a:t>Беллмана</a:t>
            </a:r>
            <a:endParaRPr sz="3200" u="sng">
              <a:solidFill>
                <a:srgbClr val="1155CC"/>
              </a:solidFill>
              <a:latin typeface="Montserrat SemiBold"/>
              <a:ea typeface="Montserrat SemiBold"/>
              <a:cs typeface="Montserrat SemiBold"/>
              <a:sym typeface="Montserrat SemiBold"/>
            </a:endParaRPr>
          </a:p>
        </p:txBody>
      </p:sp>
      <p:sp>
        <p:nvSpPr>
          <p:cNvPr id="226" name="Google Shape;226;gdfc86056bb_0_972"/>
          <p:cNvSpPr txBox="1"/>
          <p:nvPr/>
        </p:nvSpPr>
        <p:spPr>
          <a:xfrm>
            <a:off x="401600" y="4136988"/>
            <a:ext cx="9783900" cy="24012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434343"/>
              </a:buClr>
              <a:buSzPts val="1600"/>
              <a:buFont typeface="Montserrat"/>
              <a:buChar char="●"/>
            </a:pPr>
            <a:r>
              <a:rPr lang="ru-RU" sz="1600">
                <a:solidFill>
                  <a:srgbClr val="434343"/>
                </a:solidFill>
                <a:latin typeface="Montserrat"/>
                <a:ea typeface="Montserrat"/>
                <a:cs typeface="Montserrat"/>
                <a:sym typeface="Montserrat"/>
              </a:rPr>
              <a:t>a - действие агента</a:t>
            </a:r>
            <a:endParaRPr sz="1600">
              <a:solidFill>
                <a:srgbClr val="434343"/>
              </a:solidFill>
              <a:latin typeface="Montserrat"/>
              <a:ea typeface="Montserrat"/>
              <a:cs typeface="Montserrat"/>
              <a:sym typeface="Montserrat"/>
            </a:endParaRPr>
          </a:p>
          <a:p>
            <a:pPr indent="-330200" lvl="0" marL="457200" rtl="0" algn="l">
              <a:spcBef>
                <a:spcPts val="0"/>
              </a:spcBef>
              <a:spcAft>
                <a:spcPts val="0"/>
              </a:spcAft>
              <a:buClr>
                <a:srgbClr val="434343"/>
              </a:buClr>
              <a:buSzPts val="1600"/>
              <a:buFont typeface="Montserrat"/>
              <a:buChar char="●"/>
            </a:pPr>
            <a:r>
              <a:rPr lang="ru-RU" sz="1600">
                <a:solidFill>
                  <a:srgbClr val="434343"/>
                </a:solidFill>
                <a:latin typeface="Montserrat"/>
                <a:ea typeface="Montserrat"/>
                <a:cs typeface="Montserrat"/>
                <a:sym typeface="Montserrat"/>
              </a:rPr>
              <a:t>s - текущее состояние среды</a:t>
            </a:r>
            <a:endParaRPr sz="1600">
              <a:solidFill>
                <a:srgbClr val="434343"/>
              </a:solidFill>
              <a:latin typeface="Montserrat"/>
              <a:ea typeface="Montserrat"/>
              <a:cs typeface="Montserrat"/>
              <a:sym typeface="Montserrat"/>
            </a:endParaRPr>
          </a:p>
          <a:p>
            <a:pPr indent="-330200" lvl="0" marL="457200" rtl="0" algn="l">
              <a:spcBef>
                <a:spcPts val="0"/>
              </a:spcBef>
              <a:spcAft>
                <a:spcPts val="0"/>
              </a:spcAft>
              <a:buClr>
                <a:srgbClr val="434343"/>
              </a:buClr>
              <a:buSzPts val="1600"/>
              <a:buFont typeface="Montserrat"/>
              <a:buChar char="●"/>
            </a:pPr>
            <a:r>
              <a:rPr lang="ru-RU" sz="1600">
                <a:solidFill>
                  <a:srgbClr val="434343"/>
                </a:solidFill>
                <a:latin typeface="Montserrat"/>
                <a:ea typeface="Montserrat"/>
                <a:cs typeface="Montserrat"/>
                <a:sym typeface="Montserrat"/>
              </a:rPr>
              <a:t>s’ - следующее состояние среды</a:t>
            </a:r>
            <a:endParaRPr sz="1600">
              <a:solidFill>
                <a:srgbClr val="434343"/>
              </a:solidFill>
              <a:latin typeface="Montserrat"/>
              <a:ea typeface="Montserrat"/>
              <a:cs typeface="Montserrat"/>
              <a:sym typeface="Montserrat"/>
            </a:endParaRPr>
          </a:p>
          <a:p>
            <a:pPr indent="-330200" lvl="0" marL="457200" rtl="0" algn="l">
              <a:spcBef>
                <a:spcPts val="0"/>
              </a:spcBef>
              <a:spcAft>
                <a:spcPts val="0"/>
              </a:spcAft>
              <a:buClr>
                <a:srgbClr val="434343"/>
              </a:buClr>
              <a:buSzPts val="1600"/>
              <a:buFont typeface="Montserrat"/>
              <a:buChar char="●"/>
            </a:pPr>
            <a:r>
              <a:rPr lang="ru-RU" sz="1600">
                <a:solidFill>
                  <a:srgbClr val="434343"/>
                </a:solidFill>
                <a:latin typeface="Montserrat"/>
                <a:ea typeface="Montserrat"/>
                <a:cs typeface="Montserrat"/>
                <a:sym typeface="Montserrat"/>
              </a:rPr>
              <a:t>a’ - следующие действие при следующим состоянии</a:t>
            </a:r>
            <a:endParaRPr sz="1600">
              <a:solidFill>
                <a:srgbClr val="434343"/>
              </a:solidFill>
              <a:latin typeface="Montserrat"/>
              <a:ea typeface="Montserrat"/>
              <a:cs typeface="Montserrat"/>
              <a:sym typeface="Montserrat"/>
            </a:endParaRPr>
          </a:p>
          <a:p>
            <a:pPr indent="-330200" lvl="0" marL="457200" rtl="0" algn="l">
              <a:spcBef>
                <a:spcPts val="0"/>
              </a:spcBef>
              <a:spcAft>
                <a:spcPts val="0"/>
              </a:spcAft>
              <a:buClr>
                <a:srgbClr val="434343"/>
              </a:buClr>
              <a:buSzPts val="1600"/>
              <a:buFont typeface="Montserrat"/>
              <a:buChar char="●"/>
            </a:pPr>
            <a:r>
              <a:rPr lang="ru-RU" sz="1600">
                <a:solidFill>
                  <a:srgbClr val="434343"/>
                </a:solidFill>
                <a:latin typeface="Montserrat"/>
                <a:ea typeface="Montserrat"/>
                <a:cs typeface="Montserrat"/>
                <a:sym typeface="Montserrat"/>
              </a:rPr>
              <a:t>r(s, a) - Мгновенное значение награды </a:t>
            </a:r>
            <a:endParaRPr sz="1600">
              <a:solidFill>
                <a:srgbClr val="434343"/>
              </a:solidFill>
              <a:latin typeface="Montserrat"/>
              <a:ea typeface="Montserrat"/>
              <a:cs typeface="Montserrat"/>
              <a:sym typeface="Montserrat"/>
            </a:endParaRPr>
          </a:p>
          <a:p>
            <a:pPr indent="0" lvl="0" marL="457200" rtl="0" algn="l">
              <a:spcBef>
                <a:spcPts val="0"/>
              </a:spcBef>
              <a:spcAft>
                <a:spcPts val="0"/>
              </a:spcAft>
              <a:buNone/>
            </a:pPr>
            <a:r>
              <a:rPr lang="ru-RU" sz="1600">
                <a:solidFill>
                  <a:srgbClr val="434343"/>
                </a:solidFill>
                <a:latin typeface="Montserrat"/>
                <a:ea typeface="Montserrat"/>
                <a:cs typeface="Montserrat"/>
                <a:sym typeface="Montserrat"/>
              </a:rPr>
              <a:t>за действие в состоянии.</a:t>
            </a:r>
            <a:endParaRPr sz="1600">
              <a:solidFill>
                <a:srgbClr val="434343"/>
              </a:solidFill>
              <a:latin typeface="Montserrat"/>
              <a:ea typeface="Montserrat"/>
              <a:cs typeface="Montserrat"/>
              <a:sym typeface="Montserrat"/>
            </a:endParaRPr>
          </a:p>
          <a:p>
            <a:pPr indent="-330200" lvl="0" marL="457200" rtl="0" algn="l">
              <a:spcBef>
                <a:spcPts val="0"/>
              </a:spcBef>
              <a:spcAft>
                <a:spcPts val="0"/>
              </a:spcAft>
              <a:buClr>
                <a:srgbClr val="434343"/>
              </a:buClr>
              <a:buSzPts val="1600"/>
              <a:buFont typeface="Montserrat"/>
              <a:buChar char="●"/>
            </a:pPr>
            <a:r>
              <a:rPr lang="ru-RU" sz="1600">
                <a:solidFill>
                  <a:srgbClr val="434343"/>
                </a:solidFill>
                <a:latin typeface="Montserrat"/>
                <a:ea typeface="Montserrat"/>
                <a:cs typeface="Montserrat"/>
                <a:sym typeface="Montserrat"/>
              </a:rPr>
              <a:t>ɣ - гиперпараметр (от 0 до 1)</a:t>
            </a:r>
            <a:endParaRPr sz="1600">
              <a:solidFill>
                <a:srgbClr val="434343"/>
              </a:solidFill>
              <a:latin typeface="Montserrat"/>
              <a:ea typeface="Montserrat"/>
              <a:cs typeface="Montserrat"/>
              <a:sym typeface="Montserrat"/>
            </a:endParaRPr>
          </a:p>
          <a:p>
            <a:pPr indent="-330200" lvl="0" marL="457200" rtl="0" algn="l">
              <a:spcBef>
                <a:spcPts val="0"/>
              </a:spcBef>
              <a:spcAft>
                <a:spcPts val="0"/>
              </a:spcAft>
              <a:buClr>
                <a:srgbClr val="434343"/>
              </a:buClr>
              <a:buSzPts val="1600"/>
              <a:buFont typeface="Montserrat"/>
              <a:buChar char="●"/>
            </a:pPr>
            <a:r>
              <a:rPr lang="ru-RU" sz="1600">
                <a:solidFill>
                  <a:srgbClr val="434343"/>
                </a:solidFill>
                <a:latin typeface="Montserrat"/>
                <a:ea typeface="Montserrat"/>
                <a:cs typeface="Montserrat"/>
                <a:sym typeface="Montserrat"/>
              </a:rPr>
              <a:t>Q(s, a) - </a:t>
            </a:r>
            <a:r>
              <a:rPr lang="ru-RU" sz="1600">
                <a:solidFill>
                  <a:srgbClr val="434343"/>
                </a:solidFill>
                <a:latin typeface="Montserrat"/>
                <a:ea typeface="Montserrat"/>
                <a:cs typeface="Montserrat"/>
                <a:sym typeface="Montserrat"/>
              </a:rPr>
              <a:t>дисконтированное вознаграждение, которое считается по уравнению выше (по сути является взвешенной суммой всех возможных будущих наград).</a:t>
            </a:r>
            <a:endParaRPr sz="1600">
              <a:solidFill>
                <a:srgbClr val="434343"/>
              </a:solidFill>
              <a:latin typeface="Montserrat"/>
              <a:ea typeface="Montserrat"/>
              <a:cs typeface="Montserrat"/>
              <a:sym typeface="Montserrat"/>
            </a:endParaRPr>
          </a:p>
        </p:txBody>
      </p:sp>
      <p:sp>
        <p:nvSpPr>
          <p:cNvPr id="227" name="Google Shape;227;gdfc86056bb_0_972"/>
          <p:cNvSpPr txBox="1"/>
          <p:nvPr/>
        </p:nvSpPr>
        <p:spPr>
          <a:xfrm>
            <a:off x="6997300" y="4454975"/>
            <a:ext cx="5265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2000">
              <a:solidFill>
                <a:srgbClr val="434343"/>
              </a:solidFill>
              <a:latin typeface="Montserrat"/>
              <a:ea typeface="Montserrat"/>
              <a:cs typeface="Montserrat"/>
              <a:sym typeface="Montserrat"/>
            </a:endParaRPr>
          </a:p>
        </p:txBody>
      </p:sp>
      <p:sp>
        <p:nvSpPr>
          <p:cNvPr id="228" name="Google Shape;228;gdfc86056bb_0_972"/>
          <p:cNvSpPr txBox="1"/>
          <p:nvPr/>
        </p:nvSpPr>
        <p:spPr>
          <a:xfrm>
            <a:off x="7478350" y="3769475"/>
            <a:ext cx="4303500" cy="1323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ru-RU" sz="2000">
                <a:solidFill>
                  <a:srgbClr val="434343"/>
                </a:solidFill>
              </a:rPr>
              <a:t>Q(s, a) = r(s, a)  + ɣ * max(r(s’, a’)) </a:t>
            </a:r>
            <a:endParaRPr b="1" sz="2000">
              <a:solidFill>
                <a:srgbClr val="434343"/>
              </a:solidFill>
            </a:endParaRPr>
          </a:p>
          <a:p>
            <a:pPr indent="0" lvl="0" marL="0" rtl="0" algn="l">
              <a:spcBef>
                <a:spcPts val="0"/>
              </a:spcBef>
              <a:spcAft>
                <a:spcPts val="0"/>
              </a:spcAft>
              <a:buNone/>
            </a:pPr>
            <a:r>
              <a:rPr b="1" lang="ru-RU" sz="2000">
                <a:solidFill>
                  <a:srgbClr val="434343"/>
                </a:solidFill>
              </a:rPr>
              <a:t>+ ɣ^2 * max(r(s’’, a’’))  + ɣ^3 * max(r(s’’’, a’’’))...</a:t>
            </a:r>
            <a:endParaRPr b="1" sz="2000">
              <a:solidFill>
                <a:srgbClr val="434343"/>
              </a:solidFill>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223"/>
                                        </p:tgtEl>
                                        <p:attrNameLst>
                                          <p:attrName>style.visibility</p:attrName>
                                        </p:attrNameLst>
                                      </p:cBhvr>
                                      <p:to>
                                        <p:strVal val="visible"/>
                                      </p:to>
                                    </p:set>
                                    <p:anim calcmode="lin" valueType="num">
                                      <p:cBhvr additive="base">
                                        <p:cTn dur="600"/>
                                        <p:tgtEl>
                                          <p:spTgt spid="22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22"/>
                                        </p:tgtEl>
                                        <p:attrNameLst>
                                          <p:attrName>style.visibility</p:attrName>
                                        </p:attrNameLst>
                                      </p:cBhvr>
                                      <p:to>
                                        <p:strVal val="visible"/>
                                      </p:to>
                                    </p:set>
                                    <p:anim calcmode="lin" valueType="num">
                                      <p:cBhvr additive="base">
                                        <p:cTn dur="600"/>
                                        <p:tgtEl>
                                          <p:spTgt spid="22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grpSp>
        <p:nvGrpSpPr>
          <p:cNvPr id="233" name="Google Shape;233;gdfc86056bb_0_982"/>
          <p:cNvGrpSpPr/>
          <p:nvPr/>
        </p:nvGrpSpPr>
        <p:grpSpPr>
          <a:xfrm>
            <a:off x="-2464625" y="6"/>
            <a:ext cx="9305520" cy="8272417"/>
            <a:chOff x="-2464625" y="6"/>
            <a:chExt cx="9305520" cy="8272417"/>
          </a:xfrm>
        </p:grpSpPr>
        <p:sp>
          <p:nvSpPr>
            <p:cNvPr id="234" name="Google Shape;234;gdfc86056bb_0_982"/>
            <p:cNvSpPr/>
            <p:nvPr/>
          </p:nvSpPr>
          <p:spPr>
            <a:xfrm rot="5400000">
              <a:off x="17245" y="-17244"/>
              <a:ext cx="6806400" cy="6840900"/>
            </a:xfrm>
            <a:prstGeom prst="rtTriangle">
              <a:avLst/>
            </a:pr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gdfc86056bb_0_982"/>
            <p:cNvSpPr/>
            <p:nvPr/>
          </p:nvSpPr>
          <p:spPr>
            <a:xfrm rot="-8100000">
              <a:off x="-1853943" y="4713106"/>
              <a:ext cx="2948635" cy="2948635"/>
            </a:xfrm>
            <a:prstGeom prst="rtTriangle">
              <a:avLst/>
            </a:prstGeom>
            <a:noFill/>
            <a:ln cap="flat" cmpd="sng" w="76200">
              <a:solidFill>
                <a:srgbClr val="C9CFD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 name="Google Shape;236;gdfc86056bb_0_982"/>
          <p:cNvSpPr txBox="1"/>
          <p:nvPr/>
        </p:nvSpPr>
        <p:spPr>
          <a:xfrm flipH="1">
            <a:off x="577050" y="424025"/>
            <a:ext cx="11329200" cy="9189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Clr>
                <a:schemeClr val="dk1"/>
              </a:buClr>
              <a:buSzPts val="5900"/>
              <a:buFont typeface="Calibri"/>
              <a:buNone/>
            </a:pPr>
            <a:r>
              <a:rPr lang="ru-RU" sz="5000">
                <a:solidFill>
                  <a:schemeClr val="dk1"/>
                </a:solidFill>
                <a:latin typeface="Montserrat ExtraBold"/>
                <a:ea typeface="Montserrat ExtraBold"/>
                <a:cs typeface="Montserrat ExtraBold"/>
                <a:sym typeface="Montserrat ExtraBold"/>
              </a:rPr>
              <a:t>Уравнение </a:t>
            </a:r>
            <a:r>
              <a:rPr lang="ru-RU" sz="5000">
                <a:solidFill>
                  <a:schemeClr val="dk1"/>
                </a:solidFill>
                <a:latin typeface="Montserrat ExtraBold"/>
                <a:ea typeface="Montserrat ExtraBold"/>
                <a:cs typeface="Montserrat ExtraBold"/>
                <a:sym typeface="Montserrat ExtraBold"/>
              </a:rPr>
              <a:t>Беллмана</a:t>
            </a:r>
            <a:endParaRPr i="0" sz="5000" u="none" cap="none" strike="noStrike">
              <a:solidFill>
                <a:schemeClr val="dk1"/>
              </a:solidFill>
              <a:latin typeface="Montserrat ExtraBold"/>
              <a:ea typeface="Montserrat ExtraBold"/>
              <a:cs typeface="Montserrat ExtraBold"/>
              <a:sym typeface="Montserrat ExtraBold"/>
            </a:endParaRPr>
          </a:p>
        </p:txBody>
      </p:sp>
      <p:cxnSp>
        <p:nvCxnSpPr>
          <p:cNvPr id="237" name="Google Shape;237;gdfc86056bb_0_982"/>
          <p:cNvCxnSpPr/>
          <p:nvPr/>
        </p:nvCxnSpPr>
        <p:spPr>
          <a:xfrm rot="10800000">
            <a:off x="667200" y="1371600"/>
            <a:ext cx="11562900" cy="0"/>
          </a:xfrm>
          <a:prstGeom prst="straightConnector1">
            <a:avLst/>
          </a:prstGeom>
          <a:noFill/>
          <a:ln cap="flat" cmpd="sng" w="38100">
            <a:solidFill>
              <a:srgbClr val="000000"/>
            </a:solidFill>
            <a:prstDash val="solid"/>
            <a:round/>
            <a:headEnd len="med" w="med" type="none"/>
            <a:tailEnd len="med" w="med" type="none"/>
          </a:ln>
        </p:spPr>
      </p:cxnSp>
      <p:pic>
        <p:nvPicPr>
          <p:cNvPr id="238" name="Google Shape;238;gdfc86056bb_0_982"/>
          <p:cNvPicPr preferRelativeResize="0"/>
          <p:nvPr/>
        </p:nvPicPr>
        <p:blipFill>
          <a:blip r:embed="rId3">
            <a:alphaModFix/>
          </a:blip>
          <a:stretch>
            <a:fillRect/>
          </a:stretch>
        </p:blipFill>
        <p:spPr>
          <a:xfrm>
            <a:off x="710332" y="2036233"/>
            <a:ext cx="6471378" cy="693982"/>
          </a:xfrm>
          <a:prstGeom prst="rect">
            <a:avLst/>
          </a:prstGeom>
          <a:noFill/>
          <a:ln>
            <a:noFill/>
          </a:ln>
        </p:spPr>
      </p:pic>
      <p:sp>
        <p:nvSpPr>
          <p:cNvPr id="239" name="Google Shape;239;gdfc86056bb_0_982"/>
          <p:cNvSpPr/>
          <p:nvPr/>
        </p:nvSpPr>
        <p:spPr>
          <a:xfrm>
            <a:off x="667200" y="1994399"/>
            <a:ext cx="6475340" cy="777638"/>
          </a:xfrm>
          <a:prstGeom prst="flowChartProcess">
            <a:avLst/>
          </a:prstGeom>
          <a:noFill/>
          <a:ln cap="flat" cmpd="sng" w="76200">
            <a:solidFill>
              <a:srgbClr val="2763F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gdfc86056bb_0_982"/>
          <p:cNvSpPr txBox="1"/>
          <p:nvPr/>
        </p:nvSpPr>
        <p:spPr>
          <a:xfrm>
            <a:off x="577050" y="3096200"/>
            <a:ext cx="66048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2200">
                <a:solidFill>
                  <a:schemeClr val="dk1"/>
                </a:solidFill>
                <a:latin typeface="Montserrat"/>
                <a:ea typeface="Montserrat"/>
                <a:cs typeface="Montserrat"/>
                <a:sym typeface="Montserrat"/>
              </a:rPr>
              <a:t>Уравнение </a:t>
            </a:r>
            <a:r>
              <a:rPr lang="ru-RU" sz="2200">
                <a:solidFill>
                  <a:schemeClr val="dk1"/>
                </a:solidFill>
                <a:latin typeface="Montserrat"/>
                <a:ea typeface="Montserrat"/>
                <a:cs typeface="Montserrat"/>
                <a:sym typeface="Montserrat"/>
              </a:rPr>
              <a:t>Беллмана</a:t>
            </a:r>
            <a:r>
              <a:rPr lang="ru-RU" sz="2200">
                <a:solidFill>
                  <a:schemeClr val="dk1"/>
                </a:solidFill>
                <a:latin typeface="Montserrat"/>
                <a:ea typeface="Montserrat"/>
                <a:cs typeface="Montserrat"/>
                <a:sym typeface="Montserrat"/>
              </a:rPr>
              <a:t> говорит нам, что алгоритмы</a:t>
            </a:r>
            <a:endParaRPr sz="2200">
              <a:solidFill>
                <a:schemeClr val="dk1"/>
              </a:solidFill>
              <a:latin typeface="Montserrat"/>
              <a:ea typeface="Montserrat"/>
              <a:cs typeface="Montserrat"/>
              <a:sym typeface="Montserrat"/>
            </a:endParaRPr>
          </a:p>
          <a:p>
            <a:pPr indent="0" lvl="0" marL="0" rtl="0" algn="l">
              <a:spcBef>
                <a:spcPts val="0"/>
              </a:spcBef>
              <a:spcAft>
                <a:spcPts val="0"/>
              </a:spcAft>
              <a:buNone/>
            </a:pPr>
            <a:r>
              <a:rPr lang="ru-RU" sz="2200">
                <a:solidFill>
                  <a:schemeClr val="dk1"/>
                </a:solidFill>
                <a:latin typeface="Montserrat"/>
                <a:ea typeface="Montserrat"/>
                <a:cs typeface="Montserrat"/>
                <a:sym typeface="Montserrat"/>
              </a:rPr>
              <a:t>RL не содержат “память” - текущее состояние</a:t>
            </a:r>
            <a:endParaRPr sz="2200">
              <a:solidFill>
                <a:schemeClr val="dk1"/>
              </a:solidFill>
              <a:latin typeface="Montserrat"/>
              <a:ea typeface="Montserrat"/>
              <a:cs typeface="Montserrat"/>
              <a:sym typeface="Montserrat"/>
            </a:endParaRPr>
          </a:p>
          <a:p>
            <a:pPr indent="0" lvl="0" marL="0" rtl="0" algn="l">
              <a:spcBef>
                <a:spcPts val="0"/>
              </a:spcBef>
              <a:spcAft>
                <a:spcPts val="0"/>
              </a:spcAft>
              <a:buNone/>
            </a:pPr>
            <a:r>
              <a:rPr lang="ru-RU" sz="2200">
                <a:solidFill>
                  <a:schemeClr val="dk1"/>
                </a:solidFill>
                <a:latin typeface="Montserrat"/>
                <a:ea typeface="Montserrat"/>
                <a:cs typeface="Montserrat"/>
                <a:sym typeface="Montserrat"/>
              </a:rPr>
              <a:t>среды достаточно для принятия решения. </a:t>
            </a:r>
            <a:endParaRPr sz="22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22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2200">
              <a:solidFill>
                <a:schemeClr val="dk1"/>
              </a:solidFill>
              <a:latin typeface="Montserrat"/>
              <a:ea typeface="Montserrat"/>
              <a:cs typeface="Montserrat"/>
              <a:sym typeface="Montserrat"/>
            </a:endParaRPr>
          </a:p>
        </p:txBody>
      </p:sp>
      <p:sp>
        <p:nvSpPr>
          <p:cNvPr id="241" name="Google Shape;241;gdfc86056bb_0_982"/>
          <p:cNvSpPr txBox="1"/>
          <p:nvPr/>
        </p:nvSpPr>
        <p:spPr>
          <a:xfrm>
            <a:off x="7561350" y="1850750"/>
            <a:ext cx="4692600" cy="56028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rgbClr val="595959"/>
              </a:buClr>
              <a:buSzPts val="2200"/>
              <a:buFont typeface="Montserrat"/>
              <a:buChar char="●"/>
            </a:pPr>
            <a:r>
              <a:rPr lang="ru-RU" sz="2200">
                <a:solidFill>
                  <a:srgbClr val="595959"/>
                </a:solidFill>
                <a:latin typeface="Montserrat"/>
                <a:ea typeface="Montserrat"/>
                <a:cs typeface="Montserrat"/>
                <a:sym typeface="Montserrat"/>
              </a:rPr>
              <a:t>r</a:t>
            </a:r>
            <a:r>
              <a:rPr lang="ru-RU" sz="2200">
                <a:solidFill>
                  <a:srgbClr val="595959"/>
                </a:solidFill>
                <a:latin typeface="Montserrat"/>
                <a:ea typeface="Montserrat"/>
                <a:cs typeface="Montserrat"/>
                <a:sym typeface="Montserrat"/>
              </a:rPr>
              <a:t>(s, a) - мгновенная награда </a:t>
            </a:r>
            <a:endParaRPr sz="2200">
              <a:solidFill>
                <a:srgbClr val="595959"/>
              </a:solidFill>
              <a:latin typeface="Montserrat"/>
              <a:ea typeface="Montserrat"/>
              <a:cs typeface="Montserrat"/>
              <a:sym typeface="Montserrat"/>
            </a:endParaRPr>
          </a:p>
          <a:p>
            <a:pPr indent="0" lvl="0" marL="457200" rtl="0" algn="l">
              <a:spcBef>
                <a:spcPts val="0"/>
              </a:spcBef>
              <a:spcAft>
                <a:spcPts val="0"/>
              </a:spcAft>
              <a:buNone/>
            </a:pPr>
            <a:r>
              <a:rPr lang="ru-RU" sz="2200">
                <a:solidFill>
                  <a:srgbClr val="595959"/>
                </a:solidFill>
                <a:latin typeface="Montserrat"/>
                <a:ea typeface="Montserrat"/>
                <a:cs typeface="Montserrat"/>
                <a:sym typeface="Montserrat"/>
              </a:rPr>
              <a:t>за действие</a:t>
            </a:r>
            <a:endParaRPr sz="2200">
              <a:solidFill>
                <a:srgbClr val="595959"/>
              </a:solidFill>
              <a:latin typeface="Montserrat"/>
              <a:ea typeface="Montserrat"/>
              <a:cs typeface="Montserrat"/>
              <a:sym typeface="Montserrat"/>
            </a:endParaRPr>
          </a:p>
          <a:p>
            <a:pPr indent="0" lvl="0" marL="457200" rtl="0" algn="l">
              <a:spcBef>
                <a:spcPts val="0"/>
              </a:spcBef>
              <a:spcAft>
                <a:spcPts val="0"/>
              </a:spcAft>
              <a:buNone/>
            </a:pPr>
            <a:r>
              <a:t/>
            </a:r>
            <a:endParaRPr sz="2200">
              <a:solidFill>
                <a:srgbClr val="595959"/>
              </a:solidFill>
              <a:latin typeface="Montserrat"/>
              <a:ea typeface="Montserrat"/>
              <a:cs typeface="Montserrat"/>
              <a:sym typeface="Montserrat"/>
            </a:endParaRPr>
          </a:p>
          <a:p>
            <a:pPr indent="-368300" lvl="0" marL="457200" rtl="0" algn="l">
              <a:spcBef>
                <a:spcPts val="0"/>
              </a:spcBef>
              <a:spcAft>
                <a:spcPts val="0"/>
              </a:spcAft>
              <a:buClr>
                <a:srgbClr val="595959"/>
              </a:buClr>
              <a:buSzPts val="2200"/>
              <a:buFont typeface="Montserrat"/>
              <a:buChar char="●"/>
            </a:pPr>
            <a:r>
              <a:rPr lang="ru-RU" sz="2200">
                <a:solidFill>
                  <a:srgbClr val="595959"/>
                </a:solidFill>
                <a:latin typeface="Montserrat"/>
                <a:ea typeface="Montserrat"/>
                <a:cs typeface="Montserrat"/>
                <a:sym typeface="Montserrat"/>
              </a:rPr>
              <a:t>V(s) - ‘значение’ текущего </a:t>
            </a:r>
            <a:endParaRPr sz="2200">
              <a:solidFill>
                <a:srgbClr val="595959"/>
              </a:solidFill>
              <a:latin typeface="Montserrat"/>
              <a:ea typeface="Montserrat"/>
              <a:cs typeface="Montserrat"/>
              <a:sym typeface="Montserrat"/>
            </a:endParaRPr>
          </a:p>
          <a:p>
            <a:pPr indent="0" lvl="0" marL="457200" rtl="0" algn="l">
              <a:spcBef>
                <a:spcPts val="0"/>
              </a:spcBef>
              <a:spcAft>
                <a:spcPts val="0"/>
              </a:spcAft>
              <a:buNone/>
            </a:pPr>
            <a:r>
              <a:rPr lang="ru-RU" sz="2200">
                <a:solidFill>
                  <a:srgbClr val="595959"/>
                </a:solidFill>
                <a:latin typeface="Montserrat"/>
                <a:ea typeface="Montserrat"/>
                <a:cs typeface="Montserrat"/>
                <a:sym typeface="Montserrat"/>
              </a:rPr>
              <a:t>состояния (на сколько </a:t>
            </a:r>
            <a:endParaRPr sz="2200">
              <a:solidFill>
                <a:srgbClr val="595959"/>
              </a:solidFill>
              <a:latin typeface="Montserrat"/>
              <a:ea typeface="Montserrat"/>
              <a:cs typeface="Montserrat"/>
              <a:sym typeface="Montserrat"/>
            </a:endParaRPr>
          </a:p>
          <a:p>
            <a:pPr indent="0" lvl="0" marL="457200" rtl="0" algn="l">
              <a:spcBef>
                <a:spcPts val="0"/>
              </a:spcBef>
              <a:spcAft>
                <a:spcPts val="0"/>
              </a:spcAft>
              <a:buNone/>
            </a:pPr>
            <a:r>
              <a:rPr lang="ru-RU" sz="2200">
                <a:solidFill>
                  <a:srgbClr val="595959"/>
                </a:solidFill>
                <a:latin typeface="Montserrat"/>
                <a:ea typeface="Montserrat"/>
                <a:cs typeface="Montserrat"/>
                <a:sym typeface="Montserrat"/>
              </a:rPr>
              <a:t>оно ‘хорошое’)</a:t>
            </a:r>
            <a:br>
              <a:rPr lang="ru-RU" sz="2200">
                <a:solidFill>
                  <a:srgbClr val="595959"/>
                </a:solidFill>
                <a:latin typeface="Montserrat"/>
                <a:ea typeface="Montserrat"/>
                <a:cs typeface="Montserrat"/>
                <a:sym typeface="Montserrat"/>
              </a:rPr>
            </a:br>
            <a:endParaRPr sz="2200">
              <a:solidFill>
                <a:srgbClr val="595959"/>
              </a:solidFill>
              <a:latin typeface="Montserrat"/>
              <a:ea typeface="Montserrat"/>
              <a:cs typeface="Montserrat"/>
              <a:sym typeface="Montserrat"/>
            </a:endParaRPr>
          </a:p>
          <a:p>
            <a:pPr indent="-368300" lvl="0" marL="457200" rtl="0" algn="l">
              <a:spcBef>
                <a:spcPts val="0"/>
              </a:spcBef>
              <a:spcAft>
                <a:spcPts val="0"/>
              </a:spcAft>
              <a:buClr>
                <a:srgbClr val="595959"/>
              </a:buClr>
              <a:buSzPts val="2200"/>
              <a:buFont typeface="Montserrat"/>
              <a:buChar char="●"/>
            </a:pPr>
            <a:r>
              <a:rPr lang="ru-RU" sz="2200">
                <a:solidFill>
                  <a:srgbClr val="595959"/>
                </a:solidFill>
                <a:latin typeface="Montserrat"/>
                <a:ea typeface="Montserrat"/>
                <a:cs typeface="Montserrat"/>
                <a:sym typeface="Montserrat"/>
              </a:rPr>
              <a:t>V(s’) - значение следующего </a:t>
            </a:r>
            <a:endParaRPr sz="2200">
              <a:solidFill>
                <a:srgbClr val="595959"/>
              </a:solidFill>
              <a:latin typeface="Montserrat"/>
              <a:ea typeface="Montserrat"/>
              <a:cs typeface="Montserrat"/>
              <a:sym typeface="Montserrat"/>
            </a:endParaRPr>
          </a:p>
          <a:p>
            <a:pPr indent="0" lvl="0" marL="457200" rtl="0" algn="l">
              <a:spcBef>
                <a:spcPts val="0"/>
              </a:spcBef>
              <a:spcAft>
                <a:spcPts val="0"/>
              </a:spcAft>
              <a:buNone/>
            </a:pPr>
            <a:r>
              <a:rPr lang="ru-RU" sz="2200">
                <a:solidFill>
                  <a:srgbClr val="595959"/>
                </a:solidFill>
                <a:latin typeface="Montserrat"/>
                <a:ea typeface="Montserrat"/>
                <a:cs typeface="Montserrat"/>
                <a:sym typeface="Montserrat"/>
              </a:rPr>
              <a:t>состояния</a:t>
            </a:r>
            <a:endParaRPr sz="2200">
              <a:solidFill>
                <a:srgbClr val="595959"/>
              </a:solidFill>
              <a:latin typeface="Montserrat"/>
              <a:ea typeface="Montserrat"/>
              <a:cs typeface="Montserrat"/>
              <a:sym typeface="Montserrat"/>
            </a:endParaRPr>
          </a:p>
          <a:p>
            <a:pPr indent="0" lvl="0" marL="457200" rtl="0" algn="l">
              <a:spcBef>
                <a:spcPts val="0"/>
              </a:spcBef>
              <a:spcAft>
                <a:spcPts val="0"/>
              </a:spcAft>
              <a:buNone/>
            </a:pPr>
            <a:r>
              <a:t/>
            </a:r>
            <a:endParaRPr sz="2200">
              <a:solidFill>
                <a:srgbClr val="595959"/>
              </a:solidFill>
              <a:latin typeface="Montserrat"/>
              <a:ea typeface="Montserrat"/>
              <a:cs typeface="Montserrat"/>
              <a:sym typeface="Montserrat"/>
            </a:endParaRPr>
          </a:p>
          <a:p>
            <a:pPr indent="-368300" lvl="0" marL="457200" rtl="0" algn="l">
              <a:spcBef>
                <a:spcPts val="0"/>
              </a:spcBef>
              <a:spcAft>
                <a:spcPts val="0"/>
              </a:spcAft>
              <a:buClr>
                <a:srgbClr val="595959"/>
              </a:buClr>
              <a:buSzPts val="2200"/>
              <a:buFont typeface="Montserrat"/>
              <a:buChar char="●"/>
            </a:pPr>
            <a:r>
              <a:rPr lang="ru-RU" sz="2200">
                <a:solidFill>
                  <a:srgbClr val="595959"/>
                </a:solidFill>
                <a:latin typeface="Montserrat"/>
                <a:ea typeface="Montserrat"/>
                <a:cs typeface="Montserrat"/>
                <a:sym typeface="Montserrat"/>
              </a:rPr>
              <a:t>V(s) = max</a:t>
            </a:r>
            <a:r>
              <a:rPr baseline="-25000" lang="ru-RU" sz="2200">
                <a:solidFill>
                  <a:srgbClr val="595959"/>
                </a:solidFill>
                <a:latin typeface="Montserrat"/>
                <a:ea typeface="Montserrat"/>
                <a:cs typeface="Montserrat"/>
                <a:sym typeface="Montserrat"/>
              </a:rPr>
              <a:t>a</a:t>
            </a:r>
            <a:r>
              <a:rPr lang="ru-RU" sz="2200">
                <a:solidFill>
                  <a:srgbClr val="595959"/>
                </a:solidFill>
                <a:latin typeface="Montserrat"/>
                <a:ea typeface="Montserrat"/>
                <a:cs typeface="Montserrat"/>
                <a:sym typeface="Montserrat"/>
              </a:rPr>
              <a:t>(Q(s, a))</a:t>
            </a:r>
            <a:endParaRPr sz="2200">
              <a:solidFill>
                <a:srgbClr val="595959"/>
              </a:solidFill>
              <a:latin typeface="Montserrat"/>
              <a:ea typeface="Montserrat"/>
              <a:cs typeface="Montserrat"/>
              <a:sym typeface="Montserrat"/>
            </a:endParaRPr>
          </a:p>
          <a:p>
            <a:pPr indent="0" lvl="0" marL="914400" rtl="0" algn="l">
              <a:spcBef>
                <a:spcPts val="0"/>
              </a:spcBef>
              <a:spcAft>
                <a:spcPts val="0"/>
              </a:spcAft>
              <a:buNone/>
            </a:pPr>
            <a:r>
              <a:t/>
            </a:r>
            <a:endParaRPr sz="2200">
              <a:solidFill>
                <a:srgbClr val="595959"/>
              </a:solidFill>
              <a:latin typeface="Montserrat"/>
              <a:ea typeface="Montserrat"/>
              <a:cs typeface="Montserrat"/>
              <a:sym typeface="Montserrat"/>
            </a:endParaRPr>
          </a:p>
          <a:p>
            <a:pPr indent="0" lvl="0" marL="457200" rtl="0" algn="l">
              <a:spcBef>
                <a:spcPts val="0"/>
              </a:spcBef>
              <a:spcAft>
                <a:spcPts val="0"/>
              </a:spcAft>
              <a:buNone/>
            </a:pPr>
            <a:r>
              <a:t/>
            </a:r>
            <a:endParaRPr sz="2200">
              <a:solidFill>
                <a:srgbClr val="595959"/>
              </a:solidFill>
              <a:latin typeface="Montserrat"/>
              <a:ea typeface="Montserrat"/>
              <a:cs typeface="Montserrat"/>
              <a:sym typeface="Montserrat"/>
            </a:endParaRPr>
          </a:p>
          <a:p>
            <a:pPr indent="0" lvl="0" marL="914400" rtl="0" algn="l">
              <a:spcBef>
                <a:spcPts val="0"/>
              </a:spcBef>
              <a:spcAft>
                <a:spcPts val="0"/>
              </a:spcAft>
              <a:buNone/>
            </a:pPr>
            <a:br>
              <a:rPr lang="ru-RU" sz="2200">
                <a:solidFill>
                  <a:srgbClr val="595959"/>
                </a:solidFill>
                <a:latin typeface="Montserrat"/>
                <a:ea typeface="Montserrat"/>
                <a:cs typeface="Montserrat"/>
                <a:sym typeface="Montserrat"/>
              </a:rPr>
            </a:br>
            <a:endParaRPr sz="2200">
              <a:solidFill>
                <a:srgbClr val="595959"/>
              </a:solidFill>
              <a:latin typeface="Montserrat"/>
              <a:ea typeface="Montserrat"/>
              <a:cs typeface="Montserrat"/>
              <a:sym typeface="Montserrat"/>
            </a:endParaRPr>
          </a:p>
        </p:txBody>
      </p:sp>
      <p:cxnSp>
        <p:nvCxnSpPr>
          <p:cNvPr id="242" name="Google Shape;242;gdfc86056bb_0_982"/>
          <p:cNvCxnSpPr/>
          <p:nvPr/>
        </p:nvCxnSpPr>
        <p:spPr>
          <a:xfrm rot="10800000">
            <a:off x="7561350" y="1994400"/>
            <a:ext cx="18000" cy="6768600"/>
          </a:xfrm>
          <a:prstGeom prst="straightConnector1">
            <a:avLst/>
          </a:prstGeom>
          <a:noFill/>
          <a:ln cap="flat" cmpd="sng" w="9525">
            <a:solidFill>
              <a:schemeClr val="dk2"/>
            </a:solidFill>
            <a:prstDash val="solid"/>
            <a:round/>
            <a:headEnd len="med" w="med" type="none"/>
            <a:tailEnd len="med" w="med" type="none"/>
          </a:ln>
        </p:spPr>
      </p:cxnSp>
      <p:sp>
        <p:nvSpPr>
          <p:cNvPr id="243" name="Google Shape;243;gdfc86056bb_0_982"/>
          <p:cNvSpPr txBox="1"/>
          <p:nvPr/>
        </p:nvSpPr>
        <p:spPr>
          <a:xfrm>
            <a:off x="2047525" y="5272425"/>
            <a:ext cx="47934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RU" sz="2200">
                <a:solidFill>
                  <a:schemeClr val="dk1"/>
                </a:solidFill>
                <a:latin typeface="Montserrat SemiBold"/>
                <a:ea typeface="Montserrat SemiBold"/>
                <a:cs typeface="Montserrat SemiBold"/>
                <a:sym typeface="Montserrat SemiBold"/>
              </a:rPr>
              <a:t>В результате, алгоритм </a:t>
            </a:r>
            <a:br>
              <a:rPr lang="ru-RU" sz="2200">
                <a:solidFill>
                  <a:schemeClr val="dk1"/>
                </a:solidFill>
                <a:latin typeface="Montserrat SemiBold"/>
                <a:ea typeface="Montserrat SemiBold"/>
                <a:cs typeface="Montserrat SemiBold"/>
                <a:sym typeface="Montserrat SemiBold"/>
              </a:rPr>
            </a:br>
            <a:r>
              <a:rPr lang="ru-RU" sz="2200">
                <a:solidFill>
                  <a:schemeClr val="dk1"/>
                </a:solidFill>
                <a:latin typeface="Montserrat SemiBold"/>
                <a:ea typeface="Montserrat SemiBold"/>
                <a:cs typeface="Montserrat SemiBold"/>
                <a:sym typeface="Montserrat SemiBold"/>
              </a:rPr>
              <a:t>не требует больших вычислительных мощностей. </a:t>
            </a:r>
            <a:endParaRPr>
              <a:latin typeface="Montserrat SemiBold"/>
              <a:ea typeface="Montserrat SemiBold"/>
              <a:cs typeface="Montserrat SemiBold"/>
              <a:sym typeface="Montserrat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36"/>
                                        </p:tgtEl>
                                        <p:attrNameLst>
                                          <p:attrName>style.visibility</p:attrName>
                                        </p:attrNameLst>
                                      </p:cBhvr>
                                      <p:to>
                                        <p:strVal val="visible"/>
                                      </p:to>
                                    </p:set>
                                    <p:anim calcmode="lin" valueType="num">
                                      <p:cBhvr additive="base">
                                        <p:cTn dur="600"/>
                                        <p:tgtEl>
                                          <p:spTgt spid="23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37"/>
                                        </p:tgtEl>
                                        <p:attrNameLst>
                                          <p:attrName>style.visibility</p:attrName>
                                        </p:attrNameLst>
                                      </p:cBhvr>
                                      <p:to>
                                        <p:strVal val="visible"/>
                                      </p:to>
                                    </p:set>
                                    <p:anim calcmode="lin" valueType="num">
                                      <p:cBhvr additive="base">
                                        <p:cTn dur="600"/>
                                        <p:tgtEl>
                                          <p:spTgt spid="23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gdfc86056bb_0_1089"/>
          <p:cNvSpPr/>
          <p:nvPr/>
        </p:nvSpPr>
        <p:spPr>
          <a:xfrm rot="5400000">
            <a:off x="17145" y="-17244"/>
            <a:ext cx="6806400" cy="6840900"/>
          </a:xfrm>
          <a:prstGeom prst="rtTriangle">
            <a:avLst/>
          </a:pr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50" name="Google Shape;250;gdfc86056bb_0_1089"/>
          <p:cNvSpPr/>
          <p:nvPr/>
        </p:nvSpPr>
        <p:spPr>
          <a:xfrm>
            <a:off x="806200" y="2094700"/>
            <a:ext cx="4670400" cy="4169700"/>
          </a:xfrm>
          <a:prstGeom prst="rect">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1" name="Google Shape;251;gdfc86056bb_0_1089"/>
          <p:cNvSpPr txBox="1"/>
          <p:nvPr>
            <p:ph type="title"/>
          </p:nvPr>
        </p:nvSpPr>
        <p:spPr>
          <a:xfrm>
            <a:off x="806200" y="576633"/>
            <a:ext cx="11438400" cy="807600"/>
          </a:xfrm>
          <a:prstGeom prst="rect">
            <a:avLst/>
          </a:prstGeom>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ru-RU" sz="4200">
                <a:solidFill>
                  <a:schemeClr val="dk1"/>
                </a:solidFill>
                <a:latin typeface="Montserrat ExtraBold"/>
                <a:ea typeface="Montserrat ExtraBold"/>
                <a:cs typeface="Montserrat ExtraBold"/>
                <a:sym typeface="Montserrat ExtraBold"/>
              </a:rPr>
              <a:t>Разведка против эксплуатации</a:t>
            </a:r>
            <a:endParaRPr sz="4200">
              <a:solidFill>
                <a:schemeClr val="dk1"/>
              </a:solidFill>
              <a:latin typeface="Montserrat ExtraBold"/>
              <a:ea typeface="Montserrat ExtraBold"/>
              <a:cs typeface="Montserrat ExtraBold"/>
              <a:sym typeface="Montserrat ExtraBold"/>
            </a:endParaRPr>
          </a:p>
          <a:p>
            <a:pPr indent="0" lvl="0" marL="0" rtl="0" algn="l">
              <a:lnSpc>
                <a:spcPct val="100000"/>
              </a:lnSpc>
              <a:spcBef>
                <a:spcPts val="0"/>
              </a:spcBef>
              <a:spcAft>
                <a:spcPts val="0"/>
              </a:spcAft>
              <a:buClr>
                <a:schemeClr val="dk1"/>
              </a:buClr>
              <a:buSzPts val="1100"/>
              <a:buFont typeface="Arial"/>
              <a:buNone/>
            </a:pPr>
            <a:r>
              <a:rPr lang="ru-RU" sz="2800">
                <a:solidFill>
                  <a:schemeClr val="dk1"/>
                </a:solidFill>
                <a:latin typeface="Montserrat SemiBold"/>
                <a:ea typeface="Montserrat SemiBold"/>
                <a:cs typeface="Montserrat SemiBold"/>
                <a:sym typeface="Montserrat SemiBold"/>
              </a:rPr>
              <a:t>(exploration vs exploitation)</a:t>
            </a:r>
            <a:endParaRPr sz="2800">
              <a:solidFill>
                <a:schemeClr val="dk1"/>
              </a:solidFill>
              <a:latin typeface="Montserrat SemiBold"/>
              <a:ea typeface="Montserrat SemiBold"/>
              <a:cs typeface="Montserrat SemiBold"/>
              <a:sym typeface="Montserrat SemiBold"/>
            </a:endParaRPr>
          </a:p>
        </p:txBody>
      </p:sp>
      <p:sp>
        <p:nvSpPr>
          <p:cNvPr id="252" name="Google Shape;252;gdfc86056bb_0_1089"/>
          <p:cNvSpPr txBox="1"/>
          <p:nvPr>
            <p:ph idx="1" type="body"/>
          </p:nvPr>
        </p:nvSpPr>
        <p:spPr>
          <a:xfrm>
            <a:off x="5772550" y="2066175"/>
            <a:ext cx="6216900" cy="4035000"/>
          </a:xfrm>
          <a:prstGeom prst="rect">
            <a:avLst/>
          </a:prstGeom>
        </p:spPr>
        <p:txBody>
          <a:bodyPr anchorCtr="0" anchor="t" bIns="45700" lIns="91425" spcFirstLastPara="1" rIns="91425" wrap="square" tIns="45700">
            <a:noAutofit/>
          </a:bodyPr>
          <a:lstStyle/>
          <a:p>
            <a:pPr indent="-254000" lvl="0" marL="304800" rtl="0" algn="l">
              <a:lnSpc>
                <a:spcPct val="90000"/>
              </a:lnSpc>
              <a:spcBef>
                <a:spcPts val="0"/>
              </a:spcBef>
              <a:spcAft>
                <a:spcPts val="0"/>
              </a:spcAft>
              <a:buClr>
                <a:schemeClr val="dk1"/>
              </a:buClr>
              <a:buSzPts val="1600"/>
              <a:buFont typeface="Montserrat"/>
              <a:buChar char="•"/>
            </a:pPr>
            <a:r>
              <a:rPr lang="ru-RU" sz="1600">
                <a:solidFill>
                  <a:schemeClr val="dk1"/>
                </a:solidFill>
                <a:latin typeface="Montserrat"/>
                <a:ea typeface="Montserrat"/>
                <a:cs typeface="Montserrat"/>
                <a:sym typeface="Montserrat"/>
              </a:rPr>
              <a:t>Любой алгоритм должен сначала “исследовать” среду. В этом процессе он испробует разные действия при разных ситуациях.</a:t>
            </a:r>
            <a:endParaRPr sz="1600">
              <a:solidFill>
                <a:schemeClr val="dk1"/>
              </a:solidFill>
              <a:latin typeface="Montserrat"/>
              <a:ea typeface="Montserrat"/>
              <a:cs typeface="Montserrat"/>
              <a:sym typeface="Montserrat"/>
            </a:endParaRPr>
          </a:p>
          <a:p>
            <a:pPr indent="-254000" lvl="0" marL="304800" rtl="0" algn="l">
              <a:lnSpc>
                <a:spcPct val="90000"/>
              </a:lnSpc>
              <a:spcBef>
                <a:spcPts val="1000"/>
              </a:spcBef>
              <a:spcAft>
                <a:spcPts val="0"/>
              </a:spcAft>
              <a:buClr>
                <a:schemeClr val="dk1"/>
              </a:buClr>
              <a:buSzPts val="1600"/>
              <a:buFont typeface="Montserrat"/>
              <a:buChar char="•"/>
            </a:pPr>
            <a:r>
              <a:rPr lang="ru-RU" sz="1600">
                <a:solidFill>
                  <a:schemeClr val="dk1"/>
                </a:solidFill>
                <a:latin typeface="Montserrat"/>
                <a:ea typeface="Montserrat"/>
                <a:cs typeface="Montserrat"/>
                <a:sym typeface="Montserrat"/>
              </a:rPr>
              <a:t>Целью этого является изучение - какое действие </a:t>
            </a:r>
            <a:br>
              <a:rPr lang="ru-RU" sz="1600">
                <a:solidFill>
                  <a:schemeClr val="dk1"/>
                </a:solidFill>
                <a:latin typeface="Montserrat"/>
                <a:ea typeface="Montserrat"/>
                <a:cs typeface="Montserrat"/>
                <a:sym typeface="Montserrat"/>
              </a:rPr>
            </a:br>
            <a:r>
              <a:rPr lang="ru-RU" sz="1600">
                <a:solidFill>
                  <a:schemeClr val="dk1"/>
                </a:solidFill>
                <a:latin typeface="Montserrat"/>
                <a:ea typeface="Montserrat"/>
                <a:cs typeface="Montserrat"/>
                <a:sym typeface="Montserrat"/>
              </a:rPr>
              <a:t>при какой ситуации приводит к награду.</a:t>
            </a:r>
            <a:endParaRPr sz="1600">
              <a:solidFill>
                <a:schemeClr val="dk1"/>
              </a:solidFill>
              <a:latin typeface="Montserrat"/>
              <a:ea typeface="Montserrat"/>
              <a:cs typeface="Montserrat"/>
              <a:sym typeface="Montserrat"/>
            </a:endParaRPr>
          </a:p>
          <a:p>
            <a:pPr indent="-254000" lvl="0" marL="304800" rtl="0" algn="l">
              <a:lnSpc>
                <a:spcPct val="90000"/>
              </a:lnSpc>
              <a:spcBef>
                <a:spcPts val="1000"/>
              </a:spcBef>
              <a:spcAft>
                <a:spcPts val="0"/>
              </a:spcAft>
              <a:buClr>
                <a:schemeClr val="dk1"/>
              </a:buClr>
              <a:buSzPts val="1600"/>
              <a:buFont typeface="Montserrat"/>
              <a:buChar char="•"/>
            </a:pPr>
            <a:r>
              <a:rPr lang="ru-RU" sz="1600">
                <a:solidFill>
                  <a:schemeClr val="dk1"/>
                </a:solidFill>
                <a:latin typeface="Montserrat"/>
                <a:ea typeface="Montserrat"/>
                <a:cs typeface="Montserrat"/>
                <a:sym typeface="Montserrat"/>
              </a:rPr>
              <a:t>Каждый алгоритм подходит к этому по разному.</a:t>
            </a:r>
            <a:endParaRPr sz="1600">
              <a:solidFill>
                <a:schemeClr val="dk1"/>
              </a:solidFill>
              <a:latin typeface="Montserrat"/>
              <a:ea typeface="Montserrat"/>
              <a:cs typeface="Montserrat"/>
              <a:sym typeface="Montserrat"/>
            </a:endParaRPr>
          </a:p>
          <a:p>
            <a:pPr indent="-254000" lvl="0" marL="304800" rtl="0" algn="l">
              <a:lnSpc>
                <a:spcPct val="90000"/>
              </a:lnSpc>
              <a:spcBef>
                <a:spcPts val="1000"/>
              </a:spcBef>
              <a:spcAft>
                <a:spcPts val="0"/>
              </a:spcAft>
              <a:buClr>
                <a:schemeClr val="dk1"/>
              </a:buClr>
              <a:buSzPts val="1600"/>
              <a:buFont typeface="Montserrat"/>
              <a:buChar char="•"/>
            </a:pPr>
            <a:r>
              <a:rPr lang="ru-RU" sz="1600">
                <a:solidFill>
                  <a:schemeClr val="dk1"/>
                </a:solidFill>
                <a:latin typeface="Montserrat"/>
                <a:ea typeface="Montserrat"/>
                <a:cs typeface="Montserrat"/>
                <a:sym typeface="Montserrat"/>
              </a:rPr>
              <a:t>В Q-learning, это осуществляется с помощью параметра epsilon, который отвечает за вероятность принятия рандомного действия в ходе обучения. Такой подход называется “эпсилон-жадное исследование” (epsilon-greedy exploration).</a:t>
            </a:r>
            <a:endParaRPr sz="1600">
              <a:solidFill>
                <a:schemeClr val="dk1"/>
              </a:solidFill>
              <a:latin typeface="Montserrat"/>
              <a:ea typeface="Montserrat"/>
              <a:cs typeface="Montserrat"/>
              <a:sym typeface="Montserrat"/>
            </a:endParaRPr>
          </a:p>
          <a:p>
            <a:pPr indent="-254000" lvl="0" marL="304800" rtl="0" algn="l">
              <a:lnSpc>
                <a:spcPct val="90000"/>
              </a:lnSpc>
              <a:spcBef>
                <a:spcPts val="1000"/>
              </a:spcBef>
              <a:spcAft>
                <a:spcPts val="0"/>
              </a:spcAft>
              <a:buClr>
                <a:schemeClr val="dk1"/>
              </a:buClr>
              <a:buSzPts val="1600"/>
              <a:buFont typeface="Montserrat"/>
              <a:buChar char="•"/>
            </a:pPr>
            <a:r>
              <a:rPr lang="ru-RU" sz="1600">
                <a:solidFill>
                  <a:schemeClr val="dk1"/>
                </a:solidFill>
                <a:latin typeface="Montserrat"/>
                <a:ea typeface="Montserrat"/>
                <a:cs typeface="Montserrat"/>
                <a:sym typeface="Montserrat"/>
              </a:rPr>
              <a:t>Параметр epsilon понижается во время обучения алгоритма, но никогда не доходит до 0 (без epsilon Q-learning не обучается).</a:t>
            </a:r>
            <a:endParaRPr sz="1600">
              <a:solidFill>
                <a:schemeClr val="dk1"/>
              </a:solidFill>
              <a:latin typeface="Montserrat"/>
              <a:ea typeface="Montserrat"/>
              <a:cs typeface="Montserrat"/>
              <a:sym typeface="Montserrat"/>
            </a:endParaRPr>
          </a:p>
          <a:p>
            <a:pPr indent="-254000" lvl="0" marL="304800" rtl="0" algn="l">
              <a:lnSpc>
                <a:spcPct val="90000"/>
              </a:lnSpc>
              <a:spcBef>
                <a:spcPts val="1000"/>
              </a:spcBef>
              <a:spcAft>
                <a:spcPts val="0"/>
              </a:spcAft>
              <a:buClr>
                <a:schemeClr val="dk1"/>
              </a:buClr>
              <a:buSzPts val="1600"/>
              <a:buFont typeface="Montserrat"/>
              <a:buChar char="•"/>
            </a:pPr>
            <a:r>
              <a:rPr lang="ru-RU" sz="1600">
                <a:solidFill>
                  <a:schemeClr val="dk1"/>
                </a:solidFill>
                <a:latin typeface="Montserrat"/>
                <a:ea typeface="Montserrat"/>
                <a:cs typeface="Montserrat"/>
                <a:sym typeface="Montserrat"/>
              </a:rPr>
              <a:t>Во время использования алгоритма после </a:t>
            </a:r>
            <a:br>
              <a:rPr lang="ru-RU" sz="1600">
                <a:solidFill>
                  <a:schemeClr val="dk1"/>
                </a:solidFill>
                <a:latin typeface="Montserrat"/>
                <a:ea typeface="Montserrat"/>
                <a:cs typeface="Montserrat"/>
                <a:sym typeface="Montserrat"/>
              </a:rPr>
            </a:br>
            <a:r>
              <a:rPr lang="ru-RU" sz="1600">
                <a:solidFill>
                  <a:schemeClr val="dk1"/>
                </a:solidFill>
                <a:latin typeface="Montserrat"/>
                <a:ea typeface="Montserrat"/>
                <a:cs typeface="Montserrat"/>
                <a:sym typeface="Montserrat"/>
              </a:rPr>
              <a:t>обучения, есть смысл поставить epsilon = 0* </a:t>
            </a:r>
            <a:endParaRPr sz="1600">
              <a:solidFill>
                <a:schemeClr val="dk1"/>
              </a:solidFill>
              <a:latin typeface="Montserrat"/>
              <a:ea typeface="Montserrat"/>
              <a:cs typeface="Montserrat"/>
              <a:sym typeface="Montserrat"/>
            </a:endParaRPr>
          </a:p>
          <a:p>
            <a:pPr indent="0" lvl="0" marL="914400" rtl="0" algn="l">
              <a:lnSpc>
                <a:spcPct val="90000"/>
              </a:lnSpc>
              <a:spcBef>
                <a:spcPts val="1000"/>
              </a:spcBef>
              <a:spcAft>
                <a:spcPts val="1000"/>
              </a:spcAft>
              <a:buNone/>
            </a:pPr>
            <a:r>
              <a:rPr i="1" lang="ru-RU">
                <a:solidFill>
                  <a:schemeClr val="dk1"/>
                </a:solidFill>
                <a:latin typeface="Montserrat"/>
                <a:ea typeface="Montserrat"/>
                <a:cs typeface="Montserrat"/>
                <a:sym typeface="Montserrat"/>
              </a:rPr>
              <a:t>*(зависит от ситуации)</a:t>
            </a:r>
            <a:r>
              <a:rPr lang="ru-RU" sz="1600">
                <a:solidFill>
                  <a:schemeClr val="dk1"/>
                </a:solidFill>
                <a:latin typeface="Montserrat"/>
                <a:ea typeface="Montserrat"/>
                <a:cs typeface="Montserrat"/>
                <a:sym typeface="Montserrat"/>
              </a:rPr>
              <a:t>.</a:t>
            </a:r>
            <a:endParaRPr sz="1800">
              <a:solidFill>
                <a:schemeClr val="dk1"/>
              </a:solidFill>
              <a:latin typeface="Montserrat"/>
              <a:ea typeface="Montserrat"/>
              <a:cs typeface="Montserrat"/>
              <a:sym typeface="Montserrat"/>
            </a:endParaRPr>
          </a:p>
        </p:txBody>
      </p:sp>
      <p:cxnSp>
        <p:nvCxnSpPr>
          <p:cNvPr id="253" name="Google Shape;253;gdfc86056bb_0_1089"/>
          <p:cNvCxnSpPr/>
          <p:nvPr/>
        </p:nvCxnSpPr>
        <p:spPr>
          <a:xfrm rot="10800000">
            <a:off x="806100" y="1763300"/>
            <a:ext cx="11363700" cy="0"/>
          </a:xfrm>
          <a:prstGeom prst="straightConnector1">
            <a:avLst/>
          </a:prstGeom>
          <a:noFill/>
          <a:ln cap="flat" cmpd="sng" w="38100">
            <a:solidFill>
              <a:schemeClr val="dk1"/>
            </a:solidFill>
            <a:prstDash val="solid"/>
            <a:round/>
            <a:headEnd len="med" w="med" type="none"/>
            <a:tailEnd len="med" w="med" type="none"/>
          </a:ln>
        </p:spPr>
      </p:cxnSp>
      <p:sp>
        <p:nvSpPr>
          <p:cNvPr id="254" name="Google Shape;254;gdfc86056bb_0_1089"/>
          <p:cNvSpPr/>
          <p:nvPr/>
        </p:nvSpPr>
        <p:spPr>
          <a:xfrm rot="8100000">
            <a:off x="11484842" y="6236643"/>
            <a:ext cx="1360615" cy="1360615"/>
          </a:xfrm>
          <a:prstGeom prst="rtTriangle">
            <a:avLst/>
          </a:prstGeom>
          <a:solidFill>
            <a:srgbClr val="20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55" name="Google Shape;255;gdfc86056bb_0_1089"/>
          <p:cNvSpPr txBox="1"/>
          <p:nvPr/>
        </p:nvSpPr>
        <p:spPr>
          <a:xfrm>
            <a:off x="926325" y="6264300"/>
            <a:ext cx="4670400" cy="3309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ru-RU" sz="950">
                <a:solidFill>
                  <a:schemeClr val="dk1"/>
                </a:solidFill>
                <a:highlight>
                  <a:srgbClr val="FDFDFD"/>
                </a:highlight>
                <a:latin typeface="Montserrat"/>
                <a:ea typeface="Montserrat"/>
                <a:cs typeface="Montserrat"/>
                <a:sym typeface="Montserrat"/>
              </a:rPr>
              <a:t>(original image source: UC Berkeley AI course </a:t>
            </a:r>
            <a:r>
              <a:rPr lang="ru-RU" sz="950">
                <a:solidFill>
                  <a:schemeClr val="dk1"/>
                </a:solidFill>
                <a:highlight>
                  <a:srgbClr val="FDFDFD"/>
                </a:highlight>
                <a:uFill>
                  <a:noFill/>
                </a:uFill>
                <a:latin typeface="Montserrat"/>
                <a:ea typeface="Montserrat"/>
                <a:cs typeface="Montserrat"/>
                <a:sym typeface="Montserrat"/>
                <a:hlinkClick r:id="rId3">
                  <a:extLst>
                    <a:ext uri="{A12FA001-AC4F-418D-AE19-62706E023703}">
                      <ahyp:hlinkClr val="tx"/>
                    </a:ext>
                  </a:extLst>
                </a:hlinkClick>
              </a:rPr>
              <a:t>slide</a:t>
            </a:r>
            <a:r>
              <a:rPr lang="ru-RU" sz="950">
                <a:solidFill>
                  <a:schemeClr val="dk1"/>
                </a:solidFill>
                <a:highlight>
                  <a:srgbClr val="FDFDFD"/>
                </a:highlight>
                <a:latin typeface="Montserrat"/>
                <a:ea typeface="Montserrat"/>
                <a:cs typeface="Montserrat"/>
                <a:sym typeface="Montserrat"/>
              </a:rPr>
              <a:t>, </a:t>
            </a:r>
            <a:r>
              <a:rPr lang="ru-RU" sz="950">
                <a:solidFill>
                  <a:schemeClr val="dk1"/>
                </a:solidFill>
                <a:highlight>
                  <a:srgbClr val="FDFDFD"/>
                </a:highlight>
                <a:uFill>
                  <a:noFill/>
                </a:uFill>
                <a:latin typeface="Montserrat"/>
                <a:ea typeface="Montserrat"/>
                <a:cs typeface="Montserrat"/>
                <a:sym typeface="Montserrat"/>
                <a:hlinkClick r:id="rId4">
                  <a:extLst>
                    <a:ext uri="{A12FA001-AC4F-418D-AE19-62706E023703}">
                      <ahyp:hlinkClr val="tx"/>
                    </a:ext>
                  </a:extLst>
                </a:hlinkClick>
              </a:rPr>
              <a:t>lecture 11</a:t>
            </a:r>
            <a:r>
              <a:rPr lang="ru-RU" sz="950">
                <a:solidFill>
                  <a:schemeClr val="dk1"/>
                </a:solidFill>
                <a:highlight>
                  <a:srgbClr val="FDFDFD"/>
                </a:highlight>
                <a:latin typeface="Montserrat"/>
                <a:ea typeface="Montserrat"/>
                <a:cs typeface="Montserrat"/>
                <a:sym typeface="Montserrat"/>
              </a:rPr>
              <a:t>.)</a:t>
            </a:r>
            <a:endParaRPr sz="1100">
              <a:solidFill>
                <a:schemeClr val="dk1"/>
              </a:solidFill>
              <a:latin typeface="Montserrat"/>
              <a:ea typeface="Montserrat"/>
              <a:cs typeface="Montserrat"/>
              <a:sym typeface="Montserrat"/>
            </a:endParaRPr>
          </a:p>
        </p:txBody>
      </p:sp>
      <p:pic>
        <p:nvPicPr>
          <p:cNvPr id="256" name="Google Shape;256;gdfc86056bb_0_1089"/>
          <p:cNvPicPr preferRelativeResize="0"/>
          <p:nvPr/>
        </p:nvPicPr>
        <p:blipFill rotWithShape="1">
          <a:blip r:embed="rId5">
            <a:alphaModFix/>
          </a:blip>
          <a:srcRect b="0" l="0" r="3938" t="0"/>
          <a:stretch/>
        </p:blipFill>
        <p:spPr>
          <a:xfrm>
            <a:off x="806200" y="2142375"/>
            <a:ext cx="4692900" cy="4169699"/>
          </a:xfrm>
          <a:prstGeom prst="rect">
            <a:avLst/>
          </a:prstGeom>
          <a:noFill/>
          <a:ln>
            <a:noFill/>
          </a:ln>
        </p:spPr>
      </p:pic>
      <p:sp>
        <p:nvSpPr>
          <p:cNvPr id="257" name="Google Shape;257;gdfc86056bb_0_1089"/>
          <p:cNvSpPr/>
          <p:nvPr/>
        </p:nvSpPr>
        <p:spPr>
          <a:xfrm rot="-8100000">
            <a:off x="-2027247" y="4665906"/>
            <a:ext cx="2948211" cy="2948635"/>
          </a:xfrm>
          <a:prstGeom prst="rtTriangle">
            <a:avLst/>
          </a:prstGeom>
          <a:noFill/>
          <a:ln cap="flat" cmpd="sng" w="76200">
            <a:solidFill>
              <a:srgbClr val="C9CFD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251"/>
                                        </p:tgtEl>
                                        <p:attrNameLst>
                                          <p:attrName>style.visibility</p:attrName>
                                        </p:attrNameLst>
                                      </p:cBhvr>
                                      <p:to>
                                        <p:strVal val="visible"/>
                                      </p:to>
                                    </p:set>
                                    <p:anim calcmode="lin" valueType="num">
                                      <p:cBhvr additive="base">
                                        <p:cTn dur="600"/>
                                        <p:tgtEl>
                                          <p:spTgt spid="25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53"/>
                                        </p:tgtEl>
                                        <p:attrNameLst>
                                          <p:attrName>style.visibility</p:attrName>
                                        </p:attrNameLst>
                                      </p:cBhvr>
                                      <p:to>
                                        <p:strVal val="visible"/>
                                      </p:to>
                                    </p:set>
                                    <p:anim calcmode="lin" valueType="num">
                                      <p:cBhvr additive="base">
                                        <p:cTn dur="600"/>
                                        <p:tgtEl>
                                          <p:spTgt spid="25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pic>
        <p:nvPicPr>
          <p:cNvPr id="263" name="Google Shape;263;gdfc86056bb_0_1188"/>
          <p:cNvPicPr preferRelativeResize="0"/>
          <p:nvPr/>
        </p:nvPicPr>
        <p:blipFill>
          <a:blip r:embed="rId3">
            <a:alphaModFix/>
          </a:blip>
          <a:stretch>
            <a:fillRect/>
          </a:stretch>
        </p:blipFill>
        <p:spPr>
          <a:xfrm>
            <a:off x="6311225" y="1089600"/>
            <a:ext cx="5434801" cy="4512974"/>
          </a:xfrm>
          <a:prstGeom prst="rect">
            <a:avLst/>
          </a:prstGeom>
          <a:noFill/>
          <a:ln>
            <a:noFill/>
          </a:ln>
        </p:spPr>
      </p:pic>
      <p:pic>
        <p:nvPicPr>
          <p:cNvPr descr="D:\Наташа\корел\сувалкина\презентация НЕЙРОНКИ\ДОД\20.png" id="264" name="Google Shape;264;gdfc86056bb_0_1188"/>
          <p:cNvPicPr preferRelativeResize="0"/>
          <p:nvPr/>
        </p:nvPicPr>
        <p:blipFill rotWithShape="1">
          <a:blip r:embed="rId4">
            <a:alphaModFix/>
          </a:blip>
          <a:srcRect b="0" l="0" r="0" t="0"/>
          <a:stretch/>
        </p:blipFill>
        <p:spPr>
          <a:xfrm>
            <a:off x="6311167" y="467933"/>
            <a:ext cx="5434799" cy="5879200"/>
          </a:xfrm>
          <a:prstGeom prst="rect">
            <a:avLst/>
          </a:prstGeom>
          <a:noFill/>
          <a:ln>
            <a:noFill/>
          </a:ln>
        </p:spPr>
      </p:pic>
      <p:sp>
        <p:nvSpPr>
          <p:cNvPr id="265" name="Google Shape;265;gdfc86056bb_0_1188"/>
          <p:cNvSpPr txBox="1"/>
          <p:nvPr>
            <p:ph type="title"/>
          </p:nvPr>
        </p:nvSpPr>
        <p:spPr>
          <a:xfrm>
            <a:off x="715367" y="704567"/>
            <a:ext cx="5164500" cy="1143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500"/>
              <a:buFont typeface="Arial"/>
              <a:buNone/>
            </a:pPr>
            <a:r>
              <a:rPr lang="ru-RU" sz="5000">
                <a:solidFill>
                  <a:schemeClr val="dk1"/>
                </a:solidFill>
                <a:latin typeface="Montserrat ExtraBold"/>
                <a:ea typeface="Montserrat ExtraBold"/>
                <a:cs typeface="Montserrat ExtraBold"/>
                <a:sym typeface="Montserrat ExtraBold"/>
              </a:rPr>
              <a:t>Q-таблица</a:t>
            </a:r>
            <a:endParaRPr sz="3900">
              <a:solidFill>
                <a:srgbClr val="2064FB"/>
              </a:solidFill>
              <a:latin typeface="Montserrat ExtraBold"/>
              <a:ea typeface="Montserrat ExtraBold"/>
              <a:cs typeface="Montserrat ExtraBold"/>
              <a:sym typeface="Montserrat ExtraBold"/>
            </a:endParaRPr>
          </a:p>
        </p:txBody>
      </p:sp>
      <p:cxnSp>
        <p:nvCxnSpPr>
          <p:cNvPr id="266" name="Google Shape;266;gdfc86056bb_0_1188"/>
          <p:cNvCxnSpPr/>
          <p:nvPr/>
        </p:nvCxnSpPr>
        <p:spPr>
          <a:xfrm>
            <a:off x="518800" y="-197350"/>
            <a:ext cx="0" cy="1825500"/>
          </a:xfrm>
          <a:prstGeom prst="straightConnector1">
            <a:avLst/>
          </a:prstGeom>
          <a:noFill/>
          <a:ln cap="flat" cmpd="sng" w="76200">
            <a:solidFill>
              <a:srgbClr val="2064FB"/>
            </a:solidFill>
            <a:prstDash val="solid"/>
            <a:round/>
            <a:headEnd len="med" w="med" type="none"/>
            <a:tailEnd len="med" w="med" type="none"/>
          </a:ln>
        </p:spPr>
      </p:cxnSp>
      <p:sp>
        <p:nvSpPr>
          <p:cNvPr id="267" name="Google Shape;267;gdfc86056bb_0_1188"/>
          <p:cNvSpPr txBox="1"/>
          <p:nvPr/>
        </p:nvSpPr>
        <p:spPr>
          <a:xfrm>
            <a:off x="271325" y="2075900"/>
            <a:ext cx="6039900" cy="3280200"/>
          </a:xfrm>
          <a:prstGeom prst="rect">
            <a:avLst/>
          </a:prstGeom>
          <a:noFill/>
          <a:ln>
            <a:noFill/>
          </a:ln>
        </p:spPr>
        <p:txBody>
          <a:bodyPr anchorCtr="0" anchor="t" bIns="60925" lIns="121900" spcFirstLastPara="1" rIns="121900" wrap="square" tIns="60925">
            <a:noAutofit/>
          </a:bodyPr>
          <a:lstStyle/>
          <a:p>
            <a:pPr indent="-330200" lvl="0" marL="457200" rtl="0" algn="l">
              <a:spcBef>
                <a:spcPts val="0"/>
              </a:spcBef>
              <a:spcAft>
                <a:spcPts val="0"/>
              </a:spcAft>
              <a:buClr>
                <a:schemeClr val="dk1"/>
              </a:buClr>
              <a:buSzPts val="1600"/>
              <a:buFont typeface="Montserrat"/>
              <a:buChar char="●"/>
            </a:pPr>
            <a:r>
              <a:rPr lang="ru-RU" sz="1600">
                <a:solidFill>
                  <a:schemeClr val="dk1"/>
                </a:solidFill>
                <a:latin typeface="Montserrat"/>
                <a:ea typeface="Montserrat"/>
                <a:cs typeface="Montserrat"/>
                <a:sym typeface="Montserrat"/>
              </a:rPr>
              <a:t>Чтобы всегда выбирать ‘лучшие’ действия, нам нужно знать</a:t>
            </a:r>
            <a:r>
              <a:rPr lang="ru-RU" sz="1600">
                <a:solidFill>
                  <a:schemeClr val="dk1"/>
                </a:solidFill>
                <a:latin typeface="Montserrat"/>
                <a:ea typeface="Montserrat"/>
                <a:cs typeface="Montserrat"/>
                <a:sym typeface="Montserrat"/>
              </a:rPr>
              <a:t> максимальное возможное значение каждого состояния.</a:t>
            </a:r>
            <a:endParaRPr sz="1600">
              <a:solidFill>
                <a:schemeClr val="dk1"/>
              </a:solidFill>
              <a:latin typeface="Montserrat"/>
              <a:ea typeface="Montserrat"/>
              <a:cs typeface="Montserrat"/>
              <a:sym typeface="Montserrat"/>
            </a:endParaRPr>
          </a:p>
          <a:p>
            <a:pPr indent="-330200" lvl="0" marL="457200" rtl="0" algn="l">
              <a:spcBef>
                <a:spcPts val="1000"/>
              </a:spcBef>
              <a:spcAft>
                <a:spcPts val="0"/>
              </a:spcAft>
              <a:buClr>
                <a:schemeClr val="dk1"/>
              </a:buClr>
              <a:buSzPts val="1600"/>
              <a:buFont typeface="Montserrat"/>
              <a:buChar char="●"/>
            </a:pPr>
            <a:r>
              <a:rPr lang="ru-RU" sz="1600">
                <a:solidFill>
                  <a:schemeClr val="dk1"/>
                </a:solidFill>
                <a:latin typeface="Montserrat"/>
                <a:ea typeface="Montserrat"/>
                <a:cs typeface="Montserrat"/>
                <a:sym typeface="Montserrat"/>
              </a:rPr>
              <a:t>Эти значения можно записать в таблицу, которая хранит значения всех состояний (Q-таблица).</a:t>
            </a:r>
            <a:endParaRPr sz="1600">
              <a:solidFill>
                <a:schemeClr val="dk1"/>
              </a:solidFill>
              <a:latin typeface="Montserrat"/>
              <a:ea typeface="Montserrat"/>
              <a:cs typeface="Montserrat"/>
              <a:sym typeface="Montserrat"/>
            </a:endParaRPr>
          </a:p>
          <a:p>
            <a:pPr indent="-330200" lvl="0" marL="457200" rtl="0" algn="l">
              <a:spcBef>
                <a:spcPts val="1000"/>
              </a:spcBef>
              <a:spcAft>
                <a:spcPts val="0"/>
              </a:spcAft>
              <a:buClr>
                <a:schemeClr val="dk1"/>
              </a:buClr>
              <a:buSzPts val="1600"/>
              <a:buFont typeface="Montserrat"/>
              <a:buChar char="●"/>
            </a:pPr>
            <a:r>
              <a:rPr lang="ru-RU" sz="1600">
                <a:solidFill>
                  <a:schemeClr val="dk1"/>
                </a:solidFill>
                <a:latin typeface="Montserrat"/>
                <a:ea typeface="Montserrat"/>
                <a:cs typeface="Montserrat"/>
                <a:sym typeface="Montserrat"/>
              </a:rPr>
              <a:t>Обычно, Q-таблица инициализируется нулями по сколько алгоритму неизвестно какая награда будет после каждого действия. Чтобы узнать эту информацию и правильно заполнить таблицу, агент должен исследовать среду. </a:t>
            </a:r>
            <a:endParaRPr sz="1600">
              <a:solidFill>
                <a:schemeClr val="dk1"/>
              </a:solidFill>
              <a:latin typeface="Montserrat"/>
              <a:ea typeface="Montserrat"/>
              <a:cs typeface="Montserrat"/>
              <a:sym typeface="Montserrat"/>
            </a:endParaRPr>
          </a:p>
          <a:p>
            <a:pPr indent="-330200" lvl="0" marL="457200" rtl="0" algn="l">
              <a:spcBef>
                <a:spcPts val="1000"/>
              </a:spcBef>
              <a:spcAft>
                <a:spcPts val="0"/>
              </a:spcAft>
              <a:buClr>
                <a:schemeClr val="dk1"/>
              </a:buClr>
              <a:buSzPts val="1600"/>
              <a:buFont typeface="Montserrat"/>
              <a:buChar char="●"/>
            </a:pPr>
            <a:r>
              <a:rPr lang="ru-RU" sz="1600">
                <a:solidFill>
                  <a:schemeClr val="dk1"/>
                </a:solidFill>
                <a:latin typeface="Montserrat"/>
                <a:ea typeface="Montserrat"/>
                <a:cs typeface="Montserrat"/>
                <a:sym typeface="Montserrat"/>
              </a:rPr>
              <a:t>После того как агент исследует среду, он будет идти в направление максимальной награды. (Epsilon greedy).</a:t>
            </a:r>
            <a:endParaRPr sz="1600">
              <a:solidFill>
                <a:schemeClr val="dk1"/>
              </a:solidFill>
              <a:latin typeface="Montserrat"/>
              <a:ea typeface="Montserrat"/>
              <a:cs typeface="Montserrat"/>
              <a:sym typeface="Montserrat"/>
            </a:endParaRPr>
          </a:p>
          <a:p>
            <a:pPr indent="-330200" lvl="0" marL="457200" rtl="0" algn="l">
              <a:spcBef>
                <a:spcPts val="1000"/>
              </a:spcBef>
              <a:spcAft>
                <a:spcPts val="0"/>
              </a:spcAft>
              <a:buClr>
                <a:schemeClr val="dk1"/>
              </a:buClr>
              <a:buSzPts val="1600"/>
              <a:buFont typeface="Montserrat"/>
              <a:buChar char="●"/>
            </a:pPr>
            <a:r>
              <a:rPr lang="ru-RU" sz="1600">
                <a:solidFill>
                  <a:schemeClr val="dk1"/>
                </a:solidFill>
                <a:latin typeface="Montserrat"/>
                <a:ea typeface="Montserrat"/>
                <a:cs typeface="Montserrat"/>
                <a:sym typeface="Montserrat"/>
              </a:rPr>
              <a:t>Что делать когда количество состояний слишком много, чтобы хранить в таблицах?</a:t>
            </a:r>
            <a:endParaRPr sz="1600">
              <a:latin typeface="Montserrat"/>
              <a:ea typeface="Montserrat"/>
              <a:cs typeface="Montserrat"/>
              <a:sym typeface="Montserrat"/>
            </a:endParaRPr>
          </a:p>
          <a:p>
            <a:pPr indent="0" lvl="0" marL="0" rtl="0" algn="l">
              <a:lnSpc>
                <a:spcPct val="100000"/>
              </a:lnSpc>
              <a:spcBef>
                <a:spcPts val="1000"/>
              </a:spcBef>
              <a:spcAft>
                <a:spcPts val="1000"/>
              </a:spcAft>
              <a:buNone/>
            </a:pPr>
            <a:r>
              <a:t/>
            </a:r>
            <a:endParaRPr sz="1800">
              <a:solidFill>
                <a:srgbClr val="000000"/>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600"/>
                                        <p:tgtEl>
                                          <p:spTgt spid="266"/>
                                        </p:tgtEl>
                                      </p:cBhvr>
                                    </p:animEffect>
                                  </p:childTnLst>
                                </p:cTn>
                              </p:par>
                              <p:par>
                                <p:cTn fill="hold" nodeType="withEffect" presetClass="entr" presetID="2" presetSubtype="1">
                                  <p:stCondLst>
                                    <p:cond delay="0"/>
                                  </p:stCondLst>
                                  <p:childTnLst>
                                    <p:set>
                                      <p:cBhvr>
                                        <p:cTn dur="1" fill="hold">
                                          <p:stCondLst>
                                            <p:cond delay="0"/>
                                          </p:stCondLst>
                                        </p:cTn>
                                        <p:tgtEl>
                                          <p:spTgt spid="265"/>
                                        </p:tgtEl>
                                        <p:attrNameLst>
                                          <p:attrName>style.visibility</p:attrName>
                                        </p:attrNameLst>
                                      </p:cBhvr>
                                      <p:to>
                                        <p:strVal val="visible"/>
                                      </p:to>
                                    </p:set>
                                    <p:anim calcmode="lin" valueType="num">
                                      <p:cBhvr additive="base">
                                        <p:cTn dur="600"/>
                                        <p:tgtEl>
                                          <p:spTgt spid="26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pic>
        <p:nvPicPr>
          <p:cNvPr descr="https://sun9-22.userapi.com/c855120/v855120721/12cdc8/eMsGu9G3s7E.jpg" id="272" name="Google Shape;272;gdfc86056bb_0_1282"/>
          <p:cNvPicPr preferRelativeResize="0"/>
          <p:nvPr/>
        </p:nvPicPr>
        <p:blipFill rotWithShape="1">
          <a:blip r:embed="rId3">
            <a:alphaModFix/>
          </a:blip>
          <a:srcRect b="0" l="0" r="0" t="0"/>
          <a:stretch/>
        </p:blipFill>
        <p:spPr>
          <a:xfrm>
            <a:off x="577050" y="1659800"/>
            <a:ext cx="5598151" cy="3985775"/>
          </a:xfrm>
          <a:prstGeom prst="rect">
            <a:avLst/>
          </a:prstGeom>
          <a:noFill/>
          <a:ln>
            <a:noFill/>
          </a:ln>
        </p:spPr>
      </p:pic>
      <p:pic>
        <p:nvPicPr>
          <p:cNvPr descr="D:\Наташа\корел\сувалкина\презентация НЕЙРОНКИ\ДОД\20.png" id="273" name="Google Shape;273;gdfc86056bb_0_1282"/>
          <p:cNvPicPr preferRelativeResize="0"/>
          <p:nvPr/>
        </p:nvPicPr>
        <p:blipFill rotWithShape="1">
          <a:blip r:embed="rId4">
            <a:alphaModFix/>
          </a:blip>
          <a:srcRect b="0" l="0" r="0" t="0"/>
          <a:stretch/>
        </p:blipFill>
        <p:spPr>
          <a:xfrm flipH="1" rot="-8100007">
            <a:off x="-1850646" y="4558947"/>
            <a:ext cx="5576416" cy="2815758"/>
          </a:xfrm>
          <a:prstGeom prst="flowChartExtract">
            <a:avLst/>
          </a:prstGeom>
          <a:noFill/>
          <a:ln>
            <a:noFill/>
          </a:ln>
        </p:spPr>
      </p:pic>
      <p:pic>
        <p:nvPicPr>
          <p:cNvPr descr="D:\Наташа\корел\сувалкина\презентация НЕЙРОНКИ\ДОД\20.png" id="274" name="Google Shape;274;gdfc86056bb_0_1282"/>
          <p:cNvPicPr preferRelativeResize="0"/>
          <p:nvPr/>
        </p:nvPicPr>
        <p:blipFill rotWithShape="1">
          <a:blip r:embed="rId4">
            <a:alphaModFix/>
          </a:blip>
          <a:srcRect b="0" l="0" r="0" t="0"/>
          <a:stretch/>
        </p:blipFill>
        <p:spPr>
          <a:xfrm flipH="1" rot="10800000">
            <a:off x="9246750" y="0"/>
            <a:ext cx="5940800" cy="2999750"/>
          </a:xfrm>
          <a:prstGeom prst="flowChartExtract">
            <a:avLst/>
          </a:prstGeom>
          <a:noFill/>
          <a:ln>
            <a:noFill/>
          </a:ln>
        </p:spPr>
      </p:pic>
      <p:sp>
        <p:nvSpPr>
          <p:cNvPr id="275" name="Google Shape;275;gdfc86056bb_0_1282"/>
          <p:cNvSpPr/>
          <p:nvPr/>
        </p:nvSpPr>
        <p:spPr>
          <a:xfrm rot="-8100000">
            <a:off x="1428519" y="6298409"/>
            <a:ext cx="3253708" cy="3253708"/>
          </a:xfrm>
          <a:custGeom>
            <a:rect b="b" l="l" r="r" t="t"/>
            <a:pathLst>
              <a:path extrusionOk="0" h="3916118" w="3916118">
                <a:moveTo>
                  <a:pt x="3916118" y="0"/>
                </a:moveTo>
                <a:lnTo>
                  <a:pt x="3916118" y="3916118"/>
                </a:lnTo>
                <a:lnTo>
                  <a:pt x="0" y="3916118"/>
                </a:lnTo>
              </a:path>
            </a:pathLst>
          </a:custGeom>
          <a:noFill/>
          <a:ln cap="flat" cmpd="sng" w="76200">
            <a:solidFill>
              <a:srgbClr val="C9CFD4"/>
            </a:solidFill>
            <a:prstDash val="solid"/>
            <a:round/>
            <a:headEnd len="sm" w="sm" type="none"/>
            <a:tailEnd len="sm" w="sm" type="none"/>
          </a:ln>
        </p:spPr>
        <p:txBody>
          <a:bodyPr anchorCtr="0" anchor="ctr" bIns="60925" lIns="121900" spcFirstLastPara="1" rIns="121900" wrap="square" tIns="60925">
            <a:noAutofit/>
          </a:bodyPr>
          <a:lstStyle/>
          <a:p>
            <a:pPr indent="0" lvl="0" marL="0" marR="0" rtl="0" algn="ctr">
              <a:lnSpc>
                <a:spcPct val="100000"/>
              </a:lnSpc>
              <a:spcBef>
                <a:spcPts val="0"/>
              </a:spcBef>
              <a:spcAft>
                <a:spcPts val="0"/>
              </a:spcAft>
              <a:buNone/>
            </a:pPr>
            <a:r>
              <a:t/>
            </a:r>
            <a:endParaRPr b="0" i="0" sz="1900" u="none" cap="none" strike="noStrike">
              <a:solidFill>
                <a:srgbClr val="FFFFFF"/>
              </a:solidFill>
              <a:latin typeface="Arial"/>
              <a:ea typeface="Arial"/>
              <a:cs typeface="Arial"/>
              <a:sym typeface="Arial"/>
            </a:endParaRPr>
          </a:p>
        </p:txBody>
      </p:sp>
      <p:sp>
        <p:nvSpPr>
          <p:cNvPr id="276" name="Google Shape;276;gdfc86056bb_0_1282"/>
          <p:cNvSpPr txBox="1"/>
          <p:nvPr/>
        </p:nvSpPr>
        <p:spPr>
          <a:xfrm flipH="1">
            <a:off x="577050" y="424025"/>
            <a:ext cx="11329200" cy="918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ru-RU" sz="4800">
                <a:solidFill>
                  <a:schemeClr val="dk1"/>
                </a:solidFill>
                <a:latin typeface="Montserrat ExtraBold"/>
                <a:ea typeface="Montserrat ExtraBold"/>
                <a:cs typeface="Montserrat ExtraBold"/>
                <a:sym typeface="Montserrat ExtraBold"/>
              </a:rPr>
              <a:t>Добавляем нейросеть (DQN)</a:t>
            </a:r>
            <a:endParaRPr i="0" sz="4800" u="none" cap="none" strike="noStrike">
              <a:solidFill>
                <a:schemeClr val="dk1"/>
              </a:solidFill>
              <a:latin typeface="Montserrat ExtraBold"/>
              <a:ea typeface="Montserrat ExtraBold"/>
              <a:cs typeface="Montserrat ExtraBold"/>
              <a:sym typeface="Montserrat ExtraBold"/>
            </a:endParaRPr>
          </a:p>
        </p:txBody>
      </p:sp>
      <p:cxnSp>
        <p:nvCxnSpPr>
          <p:cNvPr id="277" name="Google Shape;277;gdfc86056bb_0_1282"/>
          <p:cNvCxnSpPr/>
          <p:nvPr/>
        </p:nvCxnSpPr>
        <p:spPr>
          <a:xfrm rot="10800000">
            <a:off x="667200" y="1371600"/>
            <a:ext cx="11562900" cy="0"/>
          </a:xfrm>
          <a:prstGeom prst="straightConnector1">
            <a:avLst/>
          </a:prstGeom>
          <a:noFill/>
          <a:ln cap="flat" cmpd="sng" w="38100">
            <a:solidFill>
              <a:srgbClr val="000000"/>
            </a:solidFill>
            <a:prstDash val="solid"/>
            <a:round/>
            <a:headEnd len="med" w="med" type="none"/>
            <a:tailEnd len="med" w="med" type="none"/>
          </a:ln>
        </p:spPr>
      </p:cxnSp>
      <p:sp>
        <p:nvSpPr>
          <p:cNvPr id="278" name="Google Shape;278;gdfc86056bb_0_1282"/>
          <p:cNvSpPr txBox="1"/>
          <p:nvPr/>
        </p:nvSpPr>
        <p:spPr>
          <a:xfrm>
            <a:off x="6438624" y="1807800"/>
            <a:ext cx="7707000" cy="40635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Montserrat"/>
              <a:buChar char="●"/>
            </a:pPr>
            <a:r>
              <a:rPr lang="ru-RU" sz="1800">
                <a:latin typeface="Montserrat"/>
                <a:ea typeface="Montserrat"/>
                <a:cs typeface="Montserrat"/>
                <a:sym typeface="Montserrat"/>
              </a:rPr>
              <a:t>Мы можем использовать нейронную</a:t>
            </a:r>
            <a:endParaRPr sz="1800">
              <a:latin typeface="Montserrat"/>
              <a:ea typeface="Montserrat"/>
              <a:cs typeface="Montserrat"/>
              <a:sym typeface="Montserrat"/>
            </a:endParaRPr>
          </a:p>
          <a:p>
            <a:pPr indent="0" lvl="0" marL="457200" rtl="0" algn="l">
              <a:spcBef>
                <a:spcPts val="0"/>
              </a:spcBef>
              <a:spcAft>
                <a:spcPts val="0"/>
              </a:spcAft>
              <a:buNone/>
            </a:pPr>
            <a:r>
              <a:rPr lang="ru-RU" sz="1800">
                <a:latin typeface="Montserrat"/>
                <a:ea typeface="Montserrat"/>
                <a:cs typeface="Montserrat"/>
                <a:sym typeface="Montserrat"/>
              </a:rPr>
              <a:t>сеть, чтобы оценивать значение </a:t>
            </a:r>
            <a:endParaRPr sz="1800">
              <a:latin typeface="Montserrat"/>
              <a:ea typeface="Montserrat"/>
              <a:cs typeface="Montserrat"/>
              <a:sym typeface="Montserrat"/>
            </a:endParaRPr>
          </a:p>
          <a:p>
            <a:pPr indent="0" lvl="0" marL="457200" rtl="0" algn="l">
              <a:spcBef>
                <a:spcPts val="0"/>
              </a:spcBef>
              <a:spcAft>
                <a:spcPts val="0"/>
              </a:spcAft>
              <a:buNone/>
            </a:pPr>
            <a:r>
              <a:rPr lang="ru-RU" sz="1800">
                <a:latin typeface="Montserrat"/>
                <a:ea typeface="Montserrat"/>
                <a:cs typeface="Montserrat"/>
                <a:sym typeface="Montserrat"/>
              </a:rPr>
              <a:t>награды каждого состояния.</a:t>
            </a:r>
            <a:endParaRPr sz="1800">
              <a:latin typeface="Montserrat"/>
              <a:ea typeface="Montserrat"/>
              <a:cs typeface="Montserrat"/>
              <a:sym typeface="Montserrat"/>
            </a:endParaRPr>
          </a:p>
          <a:p>
            <a:pPr indent="0" lvl="0" marL="457200" rtl="0" algn="l">
              <a:spcBef>
                <a:spcPts val="0"/>
              </a:spcBef>
              <a:spcAft>
                <a:spcPts val="0"/>
              </a:spcAft>
              <a:buNone/>
            </a:pPr>
            <a:r>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ru-RU" sz="1800">
                <a:latin typeface="Montserrat"/>
                <a:ea typeface="Montserrat"/>
                <a:cs typeface="Montserrat"/>
                <a:sym typeface="Montserrat"/>
              </a:rPr>
              <a:t>Нейронная сеть будет принимать</a:t>
            </a:r>
            <a:endParaRPr sz="1800">
              <a:latin typeface="Montserrat"/>
              <a:ea typeface="Montserrat"/>
              <a:cs typeface="Montserrat"/>
              <a:sym typeface="Montserrat"/>
            </a:endParaRPr>
          </a:p>
          <a:p>
            <a:pPr indent="0" lvl="0" marL="0" rtl="0" algn="l">
              <a:spcBef>
                <a:spcPts val="0"/>
              </a:spcBef>
              <a:spcAft>
                <a:spcPts val="0"/>
              </a:spcAft>
              <a:buNone/>
            </a:pPr>
            <a:r>
              <a:rPr lang="ru-RU" sz="1800">
                <a:latin typeface="Montserrat"/>
                <a:ea typeface="Montserrat"/>
                <a:cs typeface="Montserrat"/>
                <a:sym typeface="Montserrat"/>
              </a:rPr>
              <a:t>	текущее состояние на вход.</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ru-RU" sz="1800">
                <a:latin typeface="Montserrat"/>
                <a:ea typeface="Montserrat"/>
                <a:cs typeface="Montserrat"/>
                <a:sym typeface="Montserrat"/>
              </a:rPr>
              <a:t>Оценка состояния происходит в </a:t>
            </a:r>
            <a:endParaRPr sz="1800">
              <a:latin typeface="Montserrat"/>
              <a:ea typeface="Montserrat"/>
              <a:cs typeface="Montserrat"/>
              <a:sym typeface="Montserrat"/>
            </a:endParaRPr>
          </a:p>
          <a:p>
            <a:pPr indent="0" lvl="0" marL="457200" rtl="0" algn="l">
              <a:spcBef>
                <a:spcPts val="0"/>
              </a:spcBef>
              <a:spcAft>
                <a:spcPts val="0"/>
              </a:spcAft>
              <a:buNone/>
            </a:pPr>
            <a:r>
              <a:rPr lang="ru-RU" sz="1800">
                <a:latin typeface="Montserrat"/>
                <a:ea typeface="Montserrat"/>
                <a:cs typeface="Montserrat"/>
                <a:sym typeface="Montserrat"/>
              </a:rPr>
              <a:t>соответствии уравнения Бэлмена </a:t>
            </a:r>
            <a:endParaRPr sz="1800">
              <a:latin typeface="Montserrat"/>
              <a:ea typeface="Montserrat"/>
              <a:cs typeface="Montserrat"/>
              <a:sym typeface="Montserrat"/>
            </a:endParaRPr>
          </a:p>
          <a:p>
            <a:pPr indent="0" lvl="0" marL="457200" rtl="0" algn="l">
              <a:spcBef>
                <a:spcPts val="0"/>
              </a:spcBef>
              <a:spcAft>
                <a:spcPts val="0"/>
              </a:spcAft>
              <a:buNone/>
            </a:pPr>
            <a:r>
              <a:rPr lang="ru-RU" sz="1800">
                <a:latin typeface="Montserrat"/>
                <a:ea typeface="Montserrat"/>
                <a:cs typeface="Montserrat"/>
                <a:sym typeface="Montserrat"/>
              </a:rPr>
              <a:t>(нейронная сеть учиться это делать).</a:t>
            </a:r>
            <a:endParaRPr sz="1800">
              <a:latin typeface="Montserrat"/>
              <a:ea typeface="Montserrat"/>
              <a:cs typeface="Montserrat"/>
              <a:sym typeface="Montserrat"/>
            </a:endParaRPr>
          </a:p>
          <a:p>
            <a:pPr indent="0" lvl="0" marL="457200" rtl="0" algn="l">
              <a:spcBef>
                <a:spcPts val="0"/>
              </a:spcBef>
              <a:spcAft>
                <a:spcPts val="0"/>
              </a:spcAft>
              <a:buNone/>
            </a:pPr>
            <a:r>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ru-RU" sz="1800">
                <a:latin typeface="Montserrat"/>
                <a:ea typeface="Montserrat"/>
                <a:cs typeface="Montserrat"/>
                <a:sym typeface="Montserrat"/>
              </a:rPr>
              <a:t>После обучения, нейросеть берёт</a:t>
            </a:r>
            <a:endParaRPr sz="1800">
              <a:latin typeface="Montserrat"/>
              <a:ea typeface="Montserrat"/>
              <a:cs typeface="Montserrat"/>
              <a:sym typeface="Montserrat"/>
            </a:endParaRPr>
          </a:p>
          <a:p>
            <a:pPr indent="0" lvl="0" marL="0" rtl="0" algn="l">
              <a:spcBef>
                <a:spcPts val="0"/>
              </a:spcBef>
              <a:spcAft>
                <a:spcPts val="0"/>
              </a:spcAft>
              <a:buNone/>
            </a:pPr>
            <a:r>
              <a:rPr lang="ru-RU" sz="1800">
                <a:latin typeface="Montserrat"/>
                <a:ea typeface="Montserrat"/>
                <a:cs typeface="Montserrat"/>
                <a:sym typeface="Montserrat"/>
              </a:rPr>
              <a:t>	действия которые должны привести к</a:t>
            </a:r>
            <a:endParaRPr sz="1800">
              <a:latin typeface="Montserrat"/>
              <a:ea typeface="Montserrat"/>
              <a:cs typeface="Montserrat"/>
              <a:sym typeface="Montserrat"/>
            </a:endParaRPr>
          </a:p>
          <a:p>
            <a:pPr indent="0" lvl="0" marL="0" rtl="0" algn="l">
              <a:spcBef>
                <a:spcPts val="0"/>
              </a:spcBef>
              <a:spcAft>
                <a:spcPts val="0"/>
              </a:spcAft>
              <a:buNone/>
            </a:pPr>
            <a:r>
              <a:rPr lang="ru-RU" sz="1800">
                <a:latin typeface="Montserrat"/>
                <a:ea typeface="Montserrat"/>
                <a:cs typeface="Montserrat"/>
                <a:sym typeface="Montserrat"/>
              </a:rPr>
              <a:t>	максимальной награде.</a:t>
            </a:r>
            <a:endParaRPr sz="1800">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276"/>
                                        </p:tgtEl>
                                        <p:attrNameLst>
                                          <p:attrName>style.visibility</p:attrName>
                                        </p:attrNameLst>
                                      </p:cBhvr>
                                      <p:to>
                                        <p:strVal val="visible"/>
                                      </p:to>
                                    </p:set>
                                    <p:anim calcmode="lin" valueType="num">
                                      <p:cBhvr additive="base">
                                        <p:cTn dur="600"/>
                                        <p:tgtEl>
                                          <p:spTgt spid="27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77"/>
                                        </p:tgtEl>
                                        <p:attrNameLst>
                                          <p:attrName>style.visibility</p:attrName>
                                        </p:attrNameLst>
                                      </p:cBhvr>
                                      <p:to>
                                        <p:strVal val="visible"/>
                                      </p:to>
                                    </p:set>
                                    <p:anim calcmode="lin" valueType="num">
                                      <p:cBhvr additive="base">
                                        <p:cTn dur="600"/>
                                        <p:tgtEl>
                                          <p:spTgt spid="27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gdfc86056bb_0_1381"/>
          <p:cNvSpPr/>
          <p:nvPr/>
        </p:nvSpPr>
        <p:spPr>
          <a:xfrm rot="5400000">
            <a:off x="17145" y="-17244"/>
            <a:ext cx="6806400" cy="6840900"/>
          </a:xfrm>
          <a:prstGeom prst="rtTriangle">
            <a:avLst/>
          </a:pr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85" name="Google Shape;285;gdfc86056bb_0_1381"/>
          <p:cNvSpPr/>
          <p:nvPr/>
        </p:nvSpPr>
        <p:spPr>
          <a:xfrm>
            <a:off x="806200" y="1942300"/>
            <a:ext cx="5533800" cy="4422300"/>
          </a:xfrm>
          <a:prstGeom prst="rect">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 name="Google Shape;286;gdfc86056bb_0_1381"/>
          <p:cNvSpPr txBox="1"/>
          <p:nvPr>
            <p:ph type="title"/>
          </p:nvPr>
        </p:nvSpPr>
        <p:spPr>
          <a:xfrm>
            <a:off x="806200" y="576633"/>
            <a:ext cx="11438400" cy="807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1500"/>
              <a:buFont typeface="Arial"/>
              <a:buNone/>
            </a:pPr>
            <a:r>
              <a:rPr lang="ru-RU" sz="5100">
                <a:latin typeface="Montserrat ExtraBold"/>
                <a:ea typeface="Montserrat ExtraBold"/>
                <a:cs typeface="Montserrat ExtraBold"/>
                <a:sym typeface="Montserrat ExtraBold"/>
              </a:rPr>
              <a:t>Нужно улучшить алгоритм</a:t>
            </a:r>
            <a:endParaRPr sz="5000">
              <a:latin typeface="Montserrat ExtraBold"/>
              <a:ea typeface="Montserrat ExtraBold"/>
              <a:cs typeface="Montserrat ExtraBold"/>
              <a:sym typeface="Montserrat ExtraBold"/>
            </a:endParaRPr>
          </a:p>
        </p:txBody>
      </p:sp>
      <p:sp>
        <p:nvSpPr>
          <p:cNvPr id="287" name="Google Shape;287;gdfc86056bb_0_1381"/>
          <p:cNvSpPr txBox="1"/>
          <p:nvPr>
            <p:ph idx="1" type="body"/>
          </p:nvPr>
        </p:nvSpPr>
        <p:spPr>
          <a:xfrm>
            <a:off x="6339950" y="1919850"/>
            <a:ext cx="5656800" cy="4035000"/>
          </a:xfrm>
          <a:prstGeom prst="rect">
            <a:avLst/>
          </a:prstGeom>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SzPts val="1800"/>
              <a:buFont typeface="Montserrat"/>
              <a:buChar char="●"/>
            </a:pPr>
            <a:r>
              <a:rPr lang="ru-RU" sz="1800">
                <a:solidFill>
                  <a:schemeClr val="dk1"/>
                </a:solidFill>
                <a:latin typeface="Montserrat"/>
                <a:ea typeface="Montserrat"/>
                <a:cs typeface="Montserrat"/>
                <a:sym typeface="Montserrat"/>
              </a:rPr>
              <a:t>Нужно добавить “буфер памяти” - массив с различными состояниями среды, действиями агента, и итоговыми наградами.</a:t>
            </a:r>
            <a:endParaRPr sz="1800">
              <a:solidFill>
                <a:schemeClr val="dk1"/>
              </a:solidFill>
              <a:latin typeface="Montserrat"/>
              <a:ea typeface="Montserrat"/>
              <a:cs typeface="Montserrat"/>
              <a:sym typeface="Montserrat"/>
            </a:endParaRPr>
          </a:p>
          <a:p>
            <a:pPr indent="-342900" lvl="0" marL="457200" rtl="0" algn="l">
              <a:lnSpc>
                <a:spcPct val="115000"/>
              </a:lnSpc>
              <a:spcBef>
                <a:spcPts val="1000"/>
              </a:spcBef>
              <a:spcAft>
                <a:spcPts val="0"/>
              </a:spcAft>
              <a:buSzPts val="1800"/>
              <a:buFont typeface="Montserrat"/>
              <a:buChar char="●"/>
            </a:pPr>
            <a:r>
              <a:rPr lang="ru-RU" sz="1800">
                <a:solidFill>
                  <a:schemeClr val="dk1"/>
                </a:solidFill>
                <a:latin typeface="Montserrat"/>
                <a:ea typeface="Montserrat"/>
                <a:cs typeface="Montserrat"/>
                <a:sym typeface="Montserrat"/>
              </a:rPr>
              <a:t>Выбираем данные из памяти для обучения сети рандомно, чтобы избежать переобучение.</a:t>
            </a:r>
            <a:endParaRPr sz="1800">
              <a:solidFill>
                <a:schemeClr val="dk1"/>
              </a:solidFill>
              <a:latin typeface="Montserrat"/>
              <a:ea typeface="Montserrat"/>
              <a:cs typeface="Montserrat"/>
              <a:sym typeface="Montserrat"/>
            </a:endParaRPr>
          </a:p>
          <a:p>
            <a:pPr indent="-342900" lvl="0" marL="457200" rtl="0" algn="l">
              <a:lnSpc>
                <a:spcPct val="115000"/>
              </a:lnSpc>
              <a:spcBef>
                <a:spcPts val="1000"/>
              </a:spcBef>
              <a:spcAft>
                <a:spcPts val="0"/>
              </a:spcAft>
              <a:buSzPts val="1800"/>
              <a:buFont typeface="Montserrat"/>
              <a:buChar char="●"/>
            </a:pPr>
            <a:r>
              <a:rPr lang="ru-RU" sz="1800">
                <a:solidFill>
                  <a:schemeClr val="dk1"/>
                </a:solidFill>
                <a:latin typeface="Montserrat"/>
                <a:ea typeface="Montserrat"/>
                <a:cs typeface="Montserrat"/>
                <a:sym typeface="Montserrat"/>
              </a:rPr>
              <a:t>Это называется “memory replay” (воспроизведения памяти).</a:t>
            </a:r>
            <a:endParaRPr sz="1800">
              <a:solidFill>
                <a:schemeClr val="dk1"/>
              </a:solidFill>
              <a:latin typeface="Montserrat"/>
              <a:ea typeface="Montserrat"/>
              <a:cs typeface="Montserrat"/>
              <a:sym typeface="Montserrat"/>
            </a:endParaRPr>
          </a:p>
          <a:p>
            <a:pPr indent="-342900" lvl="0" marL="457200" rtl="0" algn="l">
              <a:lnSpc>
                <a:spcPct val="115000"/>
              </a:lnSpc>
              <a:spcBef>
                <a:spcPts val="1000"/>
              </a:spcBef>
              <a:spcAft>
                <a:spcPts val="0"/>
              </a:spcAft>
              <a:buSzPts val="1800"/>
              <a:buFont typeface="Montserrat"/>
              <a:buChar char="●"/>
            </a:pPr>
            <a:r>
              <a:rPr lang="ru-RU" sz="1800">
                <a:solidFill>
                  <a:schemeClr val="dk1"/>
                </a:solidFill>
                <a:latin typeface="Montserrat"/>
                <a:ea typeface="Montserrat"/>
                <a:cs typeface="Montserrat"/>
                <a:sym typeface="Montserrat"/>
              </a:rPr>
              <a:t>В итоге, алгоритм становиться внеполитическим (off-policy) - т.е. он обучается на данных из предыдущих сессий.</a:t>
            </a:r>
            <a:endParaRPr sz="1800">
              <a:latin typeface="Montserrat"/>
              <a:ea typeface="Montserrat"/>
              <a:cs typeface="Montserrat"/>
              <a:sym typeface="Montserrat"/>
            </a:endParaRPr>
          </a:p>
          <a:p>
            <a:pPr indent="0" lvl="0" marL="0" rtl="0" algn="l">
              <a:lnSpc>
                <a:spcPct val="115000"/>
              </a:lnSpc>
              <a:spcBef>
                <a:spcPts val="1300"/>
              </a:spcBef>
              <a:spcAft>
                <a:spcPts val="1000"/>
              </a:spcAft>
              <a:buNone/>
            </a:pPr>
            <a:r>
              <a:t/>
            </a:r>
            <a:endParaRPr sz="1800">
              <a:latin typeface="Montserrat"/>
              <a:ea typeface="Montserrat"/>
              <a:cs typeface="Montserrat"/>
              <a:sym typeface="Montserrat"/>
            </a:endParaRPr>
          </a:p>
        </p:txBody>
      </p:sp>
      <p:cxnSp>
        <p:nvCxnSpPr>
          <p:cNvPr id="288" name="Google Shape;288;gdfc86056bb_0_1381"/>
          <p:cNvCxnSpPr/>
          <p:nvPr/>
        </p:nvCxnSpPr>
        <p:spPr>
          <a:xfrm rot="10800000">
            <a:off x="806100" y="1534700"/>
            <a:ext cx="11363700" cy="0"/>
          </a:xfrm>
          <a:prstGeom prst="straightConnector1">
            <a:avLst/>
          </a:prstGeom>
          <a:noFill/>
          <a:ln cap="flat" cmpd="sng" w="38100">
            <a:solidFill>
              <a:schemeClr val="dk1"/>
            </a:solidFill>
            <a:prstDash val="solid"/>
            <a:round/>
            <a:headEnd len="med" w="med" type="none"/>
            <a:tailEnd len="med" w="med" type="none"/>
          </a:ln>
        </p:spPr>
      </p:cxnSp>
      <p:sp>
        <p:nvSpPr>
          <p:cNvPr id="289" name="Google Shape;289;gdfc86056bb_0_1381"/>
          <p:cNvSpPr/>
          <p:nvPr/>
        </p:nvSpPr>
        <p:spPr>
          <a:xfrm rot="8100000">
            <a:off x="11484842" y="6236643"/>
            <a:ext cx="1360615" cy="1360615"/>
          </a:xfrm>
          <a:prstGeom prst="rtTriangle">
            <a:avLst/>
          </a:prstGeom>
          <a:solidFill>
            <a:srgbClr val="20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pic>
        <p:nvPicPr>
          <p:cNvPr descr="D:\Наташа\корел\сувалкина\презентация НЕЙРОНКИ\ДОД\1.png" id="290" name="Google Shape;290;gdfc86056bb_0_1381"/>
          <p:cNvPicPr preferRelativeResize="0"/>
          <p:nvPr/>
        </p:nvPicPr>
        <p:blipFill rotWithShape="1">
          <a:blip r:embed="rId3">
            <a:alphaModFix amt="25000"/>
          </a:blip>
          <a:srcRect b="0" l="0" r="0" t="0"/>
          <a:stretch/>
        </p:blipFill>
        <p:spPr>
          <a:xfrm>
            <a:off x="806200" y="1942300"/>
            <a:ext cx="5264324" cy="4422217"/>
          </a:xfrm>
          <a:prstGeom prst="rect">
            <a:avLst/>
          </a:prstGeom>
          <a:noFill/>
          <a:ln>
            <a:noFill/>
          </a:ln>
        </p:spPr>
      </p:pic>
      <p:pic>
        <p:nvPicPr>
          <p:cNvPr id="291" name="Google Shape;291;gdfc86056bb_0_1381"/>
          <p:cNvPicPr preferRelativeResize="0"/>
          <p:nvPr/>
        </p:nvPicPr>
        <p:blipFill>
          <a:blip r:embed="rId4">
            <a:alphaModFix/>
          </a:blip>
          <a:stretch>
            <a:fillRect/>
          </a:stretch>
        </p:blipFill>
        <p:spPr>
          <a:xfrm>
            <a:off x="806200" y="2754104"/>
            <a:ext cx="5264324" cy="3674521"/>
          </a:xfrm>
          <a:prstGeom prst="rect">
            <a:avLst/>
          </a:prstGeom>
          <a:noFill/>
          <a:ln>
            <a:noFill/>
          </a:ln>
        </p:spPr>
      </p:pic>
      <p:sp>
        <p:nvSpPr>
          <p:cNvPr id="292" name="Google Shape;292;gdfc86056bb_0_1381"/>
          <p:cNvSpPr/>
          <p:nvPr/>
        </p:nvSpPr>
        <p:spPr>
          <a:xfrm rot="-8100000">
            <a:off x="-2027247" y="4665906"/>
            <a:ext cx="2948211" cy="2948635"/>
          </a:xfrm>
          <a:prstGeom prst="rtTriangle">
            <a:avLst/>
          </a:prstGeom>
          <a:noFill/>
          <a:ln cap="flat" cmpd="sng" w="76200">
            <a:solidFill>
              <a:srgbClr val="C9CFD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293" name="Google Shape;293;gdfc86056bb_0_1381"/>
          <p:cNvSpPr txBox="1"/>
          <p:nvPr/>
        </p:nvSpPr>
        <p:spPr>
          <a:xfrm>
            <a:off x="806200" y="1889325"/>
            <a:ext cx="52644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RU" sz="2500">
                <a:solidFill>
                  <a:schemeClr val="dk1"/>
                </a:solidFill>
                <a:latin typeface="Montserrat"/>
                <a:ea typeface="Montserrat"/>
                <a:cs typeface="Montserrat"/>
                <a:sym typeface="Montserrat"/>
              </a:rPr>
              <a:t>Что будет без </a:t>
            </a:r>
            <a:endParaRPr b="1" sz="2500">
              <a:solidFill>
                <a:schemeClr val="dk1"/>
              </a:solidFill>
              <a:latin typeface="Montserrat"/>
              <a:ea typeface="Montserrat"/>
              <a:cs typeface="Montserrat"/>
              <a:sym typeface="Montserrat"/>
            </a:endParaRPr>
          </a:p>
          <a:p>
            <a:pPr indent="0" lvl="0" marL="0" rtl="0" algn="l">
              <a:spcBef>
                <a:spcPts val="0"/>
              </a:spcBef>
              <a:spcAft>
                <a:spcPts val="0"/>
              </a:spcAft>
              <a:buNone/>
            </a:pPr>
            <a:r>
              <a:rPr b="1" lang="ru-RU" sz="2500">
                <a:solidFill>
                  <a:schemeClr val="dk1"/>
                </a:solidFill>
                <a:latin typeface="Montserrat"/>
                <a:ea typeface="Montserrat"/>
                <a:cs typeface="Montserrat"/>
                <a:sym typeface="Montserrat"/>
              </a:rPr>
              <a:t>воспроизведения памяти?</a:t>
            </a:r>
            <a:endParaRPr sz="900">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286"/>
                                        </p:tgtEl>
                                        <p:attrNameLst>
                                          <p:attrName>style.visibility</p:attrName>
                                        </p:attrNameLst>
                                      </p:cBhvr>
                                      <p:to>
                                        <p:strVal val="visible"/>
                                      </p:to>
                                    </p:set>
                                    <p:anim calcmode="lin" valueType="num">
                                      <p:cBhvr additive="base">
                                        <p:cTn dur="600"/>
                                        <p:tgtEl>
                                          <p:spTgt spid="28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88"/>
                                        </p:tgtEl>
                                        <p:attrNameLst>
                                          <p:attrName>style.visibility</p:attrName>
                                        </p:attrNameLst>
                                      </p:cBhvr>
                                      <p:to>
                                        <p:strVal val="visible"/>
                                      </p:to>
                                    </p:set>
                                    <p:anim calcmode="lin" valueType="num">
                                      <p:cBhvr additive="base">
                                        <p:cTn dur="600"/>
                                        <p:tgtEl>
                                          <p:spTgt spid="28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dfdf75e727_0_0"/>
          <p:cNvSpPr/>
          <p:nvPr/>
        </p:nvSpPr>
        <p:spPr>
          <a:xfrm rot="5400000">
            <a:off x="17145" y="-17244"/>
            <a:ext cx="6806400" cy="6840900"/>
          </a:xfrm>
          <a:prstGeom prst="rtTriangle">
            <a:avLst/>
          </a:pr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300" name="Google Shape;300;gdfdf75e727_0_0"/>
          <p:cNvSpPr/>
          <p:nvPr/>
        </p:nvSpPr>
        <p:spPr>
          <a:xfrm>
            <a:off x="806200" y="1942300"/>
            <a:ext cx="5533800" cy="4422300"/>
          </a:xfrm>
          <a:prstGeom prst="rect">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pic>
        <p:nvPicPr>
          <p:cNvPr id="301" name="Google Shape;301;gdfdf75e727_0_0"/>
          <p:cNvPicPr preferRelativeResize="0"/>
          <p:nvPr/>
        </p:nvPicPr>
        <p:blipFill rotWithShape="1">
          <a:blip r:embed="rId3">
            <a:alphaModFix/>
          </a:blip>
          <a:srcRect b="8197" l="4069" r="6493" t="5245"/>
          <a:stretch/>
        </p:blipFill>
        <p:spPr>
          <a:xfrm>
            <a:off x="1062350" y="1942288"/>
            <a:ext cx="4752019" cy="3602075"/>
          </a:xfrm>
          <a:prstGeom prst="rect">
            <a:avLst/>
          </a:prstGeom>
          <a:noFill/>
          <a:ln>
            <a:noFill/>
          </a:ln>
        </p:spPr>
      </p:pic>
      <p:sp>
        <p:nvSpPr>
          <p:cNvPr id="302" name="Google Shape;302;gdfdf75e727_0_0"/>
          <p:cNvSpPr txBox="1"/>
          <p:nvPr>
            <p:ph type="title"/>
          </p:nvPr>
        </p:nvSpPr>
        <p:spPr>
          <a:xfrm>
            <a:off x="806200" y="576633"/>
            <a:ext cx="11438400" cy="807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1500"/>
              <a:buFont typeface="Arial"/>
              <a:buNone/>
            </a:pPr>
            <a:r>
              <a:rPr lang="ru-RU" sz="5100">
                <a:latin typeface="Montserrat ExtraBold"/>
                <a:ea typeface="Montserrat ExtraBold"/>
                <a:cs typeface="Montserrat ExtraBold"/>
                <a:sym typeface="Montserrat ExtraBold"/>
              </a:rPr>
              <a:t>Нужно улучшить алгоритм</a:t>
            </a:r>
            <a:endParaRPr sz="5000">
              <a:latin typeface="Montserrat ExtraBold"/>
              <a:ea typeface="Montserrat ExtraBold"/>
              <a:cs typeface="Montserrat ExtraBold"/>
              <a:sym typeface="Montserrat ExtraBold"/>
            </a:endParaRPr>
          </a:p>
        </p:txBody>
      </p:sp>
      <p:sp>
        <p:nvSpPr>
          <p:cNvPr id="303" name="Google Shape;303;gdfdf75e727_0_0"/>
          <p:cNvSpPr txBox="1"/>
          <p:nvPr>
            <p:ph idx="1" type="body"/>
          </p:nvPr>
        </p:nvSpPr>
        <p:spPr>
          <a:xfrm>
            <a:off x="6340000" y="1534688"/>
            <a:ext cx="5656800" cy="4035000"/>
          </a:xfrm>
          <a:prstGeom prst="rect">
            <a:avLst/>
          </a:prstGeom>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lang="ru-RU" sz="2600">
                <a:solidFill>
                  <a:srgbClr val="2763F9"/>
                </a:solidFill>
                <a:latin typeface="Montserrat SemiBold"/>
                <a:ea typeface="Montserrat SemiBold"/>
                <a:cs typeface="Montserrat SemiBold"/>
                <a:sym typeface="Montserrat SemiBold"/>
              </a:rPr>
              <a:t>Добавляем целевую сеть </a:t>
            </a:r>
            <a:br>
              <a:rPr lang="ru-RU" sz="2600">
                <a:solidFill>
                  <a:schemeClr val="dk1"/>
                </a:solidFill>
                <a:latin typeface="Montserrat SemiBold"/>
                <a:ea typeface="Montserrat SemiBold"/>
                <a:cs typeface="Montserrat SemiBold"/>
                <a:sym typeface="Montserrat SemiBold"/>
              </a:rPr>
            </a:br>
            <a:r>
              <a:rPr lang="ru-RU" sz="2600">
                <a:solidFill>
                  <a:schemeClr val="dk1"/>
                </a:solidFill>
                <a:latin typeface="Montserrat SemiBold"/>
                <a:ea typeface="Montserrat SemiBold"/>
                <a:cs typeface="Montserrat SemiBold"/>
                <a:sym typeface="Montserrat SemiBold"/>
              </a:rPr>
              <a:t>(target network)</a:t>
            </a:r>
            <a:endParaRPr sz="2600">
              <a:solidFill>
                <a:schemeClr val="dk1"/>
              </a:solidFill>
              <a:latin typeface="Montserrat SemiBold"/>
              <a:ea typeface="Montserrat SemiBold"/>
              <a:cs typeface="Montserrat SemiBold"/>
              <a:sym typeface="Montserrat SemiBold"/>
            </a:endParaRPr>
          </a:p>
          <a:p>
            <a:pPr indent="-276225" lvl="0" marL="360000" rtl="0" algn="l">
              <a:lnSpc>
                <a:spcPct val="100000"/>
              </a:lnSpc>
              <a:spcBef>
                <a:spcPts val="700"/>
              </a:spcBef>
              <a:spcAft>
                <a:spcPts val="0"/>
              </a:spcAft>
              <a:buSzPts val="1500"/>
              <a:buFont typeface="Montserrat"/>
              <a:buChar char="●"/>
            </a:pPr>
            <a:r>
              <a:rPr lang="ru-RU" sz="1500">
                <a:solidFill>
                  <a:schemeClr val="dk1"/>
                </a:solidFill>
                <a:latin typeface="Montserrat"/>
                <a:ea typeface="Montserrat"/>
                <a:cs typeface="Montserrat"/>
                <a:sym typeface="Montserrat"/>
              </a:rPr>
              <a:t>В классическом варианте DQN, одна сеть используется для обучения и для предсказания нового состояния.</a:t>
            </a:r>
            <a:endParaRPr sz="1500">
              <a:solidFill>
                <a:schemeClr val="dk1"/>
              </a:solidFill>
              <a:latin typeface="Montserrat"/>
              <a:ea typeface="Montserrat"/>
              <a:cs typeface="Montserrat"/>
              <a:sym typeface="Montserrat"/>
            </a:endParaRPr>
          </a:p>
          <a:p>
            <a:pPr indent="-276225" lvl="0" marL="360000" rtl="0" algn="l">
              <a:lnSpc>
                <a:spcPct val="100000"/>
              </a:lnSpc>
              <a:spcBef>
                <a:spcPts val="700"/>
              </a:spcBef>
              <a:spcAft>
                <a:spcPts val="0"/>
              </a:spcAft>
              <a:buSzPts val="1500"/>
              <a:buFont typeface="Montserrat"/>
              <a:buChar char="●"/>
            </a:pPr>
            <a:r>
              <a:rPr lang="ru-RU" sz="1500">
                <a:solidFill>
                  <a:schemeClr val="dk1"/>
                </a:solidFill>
                <a:latin typeface="Montserrat"/>
                <a:ea typeface="Montserrat"/>
                <a:cs typeface="Montserrat"/>
                <a:sym typeface="Montserrat"/>
              </a:rPr>
              <a:t>Это значит, нейросеть создает информацию по которой она же учиться. У любой нейронной сети есть какая-то ошибка в предсказании, что значит при предсказании уравнения Беллмена эта ошибка будет взрываться (из-за того, что уравнение рекурсивное).</a:t>
            </a:r>
            <a:endParaRPr sz="1500">
              <a:solidFill>
                <a:schemeClr val="dk1"/>
              </a:solidFill>
              <a:latin typeface="Montserrat"/>
              <a:ea typeface="Montserrat"/>
              <a:cs typeface="Montserrat"/>
              <a:sym typeface="Montserrat"/>
            </a:endParaRPr>
          </a:p>
          <a:p>
            <a:pPr indent="-276225" lvl="0" marL="360000" rtl="0" algn="l">
              <a:lnSpc>
                <a:spcPct val="100000"/>
              </a:lnSpc>
              <a:spcBef>
                <a:spcPts val="700"/>
              </a:spcBef>
              <a:spcAft>
                <a:spcPts val="0"/>
              </a:spcAft>
              <a:buSzPts val="1500"/>
              <a:buFont typeface="Montserrat"/>
              <a:buChar char="●"/>
            </a:pPr>
            <a:r>
              <a:rPr lang="ru-RU" sz="1500">
                <a:solidFill>
                  <a:schemeClr val="dk1"/>
                </a:solidFill>
                <a:latin typeface="Montserrat"/>
                <a:ea typeface="Montserrat"/>
                <a:cs typeface="Montserrat"/>
                <a:sym typeface="Montserrat"/>
              </a:rPr>
              <a:t>Чтобы избежать этой проблемы, бы добавляем отдельную модель для предсказания Q(s’, a’) из уравнение Беллмена (тем временем как Q(s, a) предсказывается через основную модель).</a:t>
            </a:r>
            <a:endParaRPr sz="1500">
              <a:solidFill>
                <a:schemeClr val="dk1"/>
              </a:solidFill>
              <a:latin typeface="Montserrat"/>
              <a:ea typeface="Montserrat"/>
              <a:cs typeface="Montserrat"/>
              <a:sym typeface="Montserrat"/>
            </a:endParaRPr>
          </a:p>
          <a:p>
            <a:pPr indent="-276225" lvl="0" marL="360000" rtl="0" algn="l">
              <a:lnSpc>
                <a:spcPct val="100000"/>
              </a:lnSpc>
              <a:spcBef>
                <a:spcPts val="700"/>
              </a:spcBef>
              <a:spcAft>
                <a:spcPts val="0"/>
              </a:spcAft>
              <a:buSzPts val="1500"/>
              <a:buFont typeface="Montserrat"/>
              <a:buChar char="●"/>
            </a:pPr>
            <a:r>
              <a:rPr lang="ru-RU" sz="1500">
                <a:solidFill>
                  <a:schemeClr val="dk1"/>
                </a:solidFill>
                <a:latin typeface="Montserrat"/>
                <a:ea typeface="Montserrat"/>
                <a:cs typeface="Montserrat"/>
                <a:sym typeface="Montserrat"/>
              </a:rPr>
              <a:t>Вторая нейросеть называется “целевая модель”. Она является копией основной модели сети, но не обучается. Мы периодически обновляем её веса - для этого берём веса из основной сети.</a:t>
            </a:r>
            <a:endParaRPr sz="1500">
              <a:solidFill>
                <a:schemeClr val="dk1"/>
              </a:solidFill>
              <a:latin typeface="Montserrat"/>
              <a:ea typeface="Montserrat"/>
              <a:cs typeface="Montserrat"/>
              <a:sym typeface="Montserrat"/>
            </a:endParaRPr>
          </a:p>
          <a:p>
            <a:pPr indent="0" lvl="0" marL="0" rtl="0" algn="l">
              <a:lnSpc>
                <a:spcPct val="100000"/>
              </a:lnSpc>
              <a:spcBef>
                <a:spcPts val="700"/>
              </a:spcBef>
              <a:spcAft>
                <a:spcPts val="0"/>
              </a:spcAft>
              <a:buNone/>
            </a:pPr>
            <a:r>
              <a:t/>
            </a:r>
            <a:endParaRPr b="1" sz="3200">
              <a:solidFill>
                <a:schemeClr val="dk1"/>
              </a:solidFill>
              <a:latin typeface="Montserrat"/>
              <a:ea typeface="Montserrat"/>
              <a:cs typeface="Montserrat"/>
              <a:sym typeface="Montserrat"/>
            </a:endParaRPr>
          </a:p>
          <a:p>
            <a:pPr indent="0" lvl="0" marL="0" rtl="0" algn="l">
              <a:lnSpc>
                <a:spcPct val="100000"/>
              </a:lnSpc>
              <a:spcBef>
                <a:spcPts val="700"/>
              </a:spcBef>
              <a:spcAft>
                <a:spcPts val="700"/>
              </a:spcAft>
              <a:buNone/>
            </a:pPr>
            <a:r>
              <a:t/>
            </a:r>
            <a:endParaRPr sz="1800">
              <a:solidFill>
                <a:schemeClr val="dk1"/>
              </a:solidFill>
              <a:latin typeface="Montserrat"/>
              <a:ea typeface="Montserrat"/>
              <a:cs typeface="Montserrat"/>
              <a:sym typeface="Montserrat"/>
            </a:endParaRPr>
          </a:p>
        </p:txBody>
      </p:sp>
      <p:cxnSp>
        <p:nvCxnSpPr>
          <p:cNvPr id="304" name="Google Shape;304;gdfdf75e727_0_0"/>
          <p:cNvCxnSpPr/>
          <p:nvPr/>
        </p:nvCxnSpPr>
        <p:spPr>
          <a:xfrm rot="10800000">
            <a:off x="806100" y="1534700"/>
            <a:ext cx="11363700" cy="0"/>
          </a:xfrm>
          <a:prstGeom prst="straightConnector1">
            <a:avLst/>
          </a:prstGeom>
          <a:noFill/>
          <a:ln cap="flat" cmpd="sng" w="38100">
            <a:solidFill>
              <a:schemeClr val="dk1"/>
            </a:solidFill>
            <a:prstDash val="solid"/>
            <a:round/>
            <a:headEnd len="med" w="med" type="none"/>
            <a:tailEnd len="med" w="med" type="none"/>
          </a:ln>
        </p:spPr>
      </p:cxnSp>
      <p:sp>
        <p:nvSpPr>
          <p:cNvPr id="305" name="Google Shape;305;gdfdf75e727_0_0"/>
          <p:cNvSpPr/>
          <p:nvPr/>
        </p:nvSpPr>
        <p:spPr>
          <a:xfrm rot="8100000">
            <a:off x="11484842" y="6236643"/>
            <a:ext cx="1360615" cy="1360615"/>
          </a:xfrm>
          <a:prstGeom prst="rtTriangle">
            <a:avLst/>
          </a:prstGeom>
          <a:solidFill>
            <a:srgbClr val="20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pic>
        <p:nvPicPr>
          <p:cNvPr descr="D:\Наташа\корел\сувалкина\презентация НЕЙРОНКИ\ДОД\1.png" id="306" name="Google Shape;306;gdfdf75e727_0_0"/>
          <p:cNvPicPr preferRelativeResize="0"/>
          <p:nvPr/>
        </p:nvPicPr>
        <p:blipFill rotWithShape="1">
          <a:blip r:embed="rId4">
            <a:alphaModFix amt="25000"/>
          </a:blip>
          <a:srcRect b="0" l="0" r="0" t="0"/>
          <a:stretch/>
        </p:blipFill>
        <p:spPr>
          <a:xfrm>
            <a:off x="806200" y="1942300"/>
            <a:ext cx="5264324" cy="4422217"/>
          </a:xfrm>
          <a:prstGeom prst="rect">
            <a:avLst/>
          </a:prstGeom>
          <a:noFill/>
          <a:ln>
            <a:noFill/>
          </a:ln>
        </p:spPr>
      </p:pic>
      <p:sp>
        <p:nvSpPr>
          <p:cNvPr id="307" name="Google Shape;307;gdfdf75e727_0_0"/>
          <p:cNvSpPr/>
          <p:nvPr/>
        </p:nvSpPr>
        <p:spPr>
          <a:xfrm rot="-8100000">
            <a:off x="-2027247" y="4665906"/>
            <a:ext cx="2948211" cy="2948635"/>
          </a:xfrm>
          <a:prstGeom prst="rtTriangle">
            <a:avLst/>
          </a:prstGeom>
          <a:noFill/>
          <a:ln cap="flat" cmpd="sng" w="76200">
            <a:solidFill>
              <a:srgbClr val="C9CFD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308" name="Google Shape;308;gdfdf75e727_0_0"/>
          <p:cNvSpPr txBox="1"/>
          <p:nvPr/>
        </p:nvSpPr>
        <p:spPr>
          <a:xfrm>
            <a:off x="1608425" y="5580275"/>
            <a:ext cx="4349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1800">
                <a:latin typeface="Montserrat"/>
                <a:ea typeface="Montserrat"/>
                <a:cs typeface="Montserrat"/>
                <a:sym typeface="Montserrat"/>
              </a:rPr>
              <a:t>Такой алгоритм называется DDQN</a:t>
            </a:r>
            <a:br>
              <a:rPr lang="ru-RU" sz="1800">
                <a:latin typeface="Montserrat"/>
                <a:ea typeface="Montserrat"/>
                <a:cs typeface="Montserrat"/>
                <a:sym typeface="Montserrat"/>
              </a:rPr>
            </a:br>
            <a:r>
              <a:rPr lang="ru-RU" sz="1800">
                <a:latin typeface="Montserrat"/>
                <a:ea typeface="Montserrat"/>
                <a:cs typeface="Montserrat"/>
                <a:sym typeface="Montserrat"/>
              </a:rPr>
              <a:t>(Double Deep-Q Network).</a:t>
            </a:r>
            <a:endParaRPr sz="1800">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302"/>
                                        </p:tgtEl>
                                        <p:attrNameLst>
                                          <p:attrName>style.visibility</p:attrName>
                                        </p:attrNameLst>
                                      </p:cBhvr>
                                      <p:to>
                                        <p:strVal val="visible"/>
                                      </p:to>
                                    </p:set>
                                    <p:anim calcmode="lin" valueType="num">
                                      <p:cBhvr additive="base">
                                        <p:cTn dur="600"/>
                                        <p:tgtEl>
                                          <p:spTgt spid="30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04"/>
                                        </p:tgtEl>
                                        <p:attrNameLst>
                                          <p:attrName>style.visibility</p:attrName>
                                        </p:attrNameLst>
                                      </p:cBhvr>
                                      <p:to>
                                        <p:strVal val="visible"/>
                                      </p:to>
                                    </p:set>
                                    <p:anim calcmode="lin" valueType="num">
                                      <p:cBhvr additive="base">
                                        <p:cTn dur="600"/>
                                        <p:tgtEl>
                                          <p:spTgt spid="30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gdfdf75e727_0_141"/>
          <p:cNvSpPr/>
          <p:nvPr/>
        </p:nvSpPr>
        <p:spPr>
          <a:xfrm rot="-5400000">
            <a:off x="8153100" y="2819100"/>
            <a:ext cx="4028700" cy="4049100"/>
          </a:xfrm>
          <a:prstGeom prst="rtTriangle">
            <a:avLst/>
          </a:pr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gdfdf75e727_0_141"/>
          <p:cNvSpPr txBox="1"/>
          <p:nvPr>
            <p:ph idx="1" type="body"/>
          </p:nvPr>
        </p:nvSpPr>
        <p:spPr>
          <a:xfrm>
            <a:off x="609600" y="1666576"/>
            <a:ext cx="10972800" cy="913800"/>
          </a:xfrm>
          <a:prstGeom prst="rect">
            <a:avLst/>
          </a:prstGeom>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dk1"/>
              </a:buClr>
              <a:buSzPts val="1100"/>
              <a:buFont typeface="Arial"/>
              <a:buNone/>
            </a:pPr>
            <a:r>
              <a:rPr lang="ru-RU" sz="3600">
                <a:solidFill>
                  <a:schemeClr val="dk1"/>
                </a:solidFill>
                <a:latin typeface="Montserrat SemiBold"/>
                <a:ea typeface="Montserrat SemiBold"/>
                <a:cs typeface="Montserrat SemiBold"/>
                <a:sym typeface="Montserrat SemiBold"/>
              </a:rPr>
              <a:t>Библиотека Gym AI</a:t>
            </a:r>
            <a:endParaRPr sz="3600">
              <a:latin typeface="Montserrat SemiBold"/>
              <a:ea typeface="Montserrat SemiBold"/>
              <a:cs typeface="Montserrat SemiBold"/>
              <a:sym typeface="Montserrat SemiBold"/>
            </a:endParaRPr>
          </a:p>
          <a:p>
            <a:pPr indent="0" lvl="0" marL="0" rtl="0" algn="ctr">
              <a:spcBef>
                <a:spcPts val="1000"/>
              </a:spcBef>
              <a:spcAft>
                <a:spcPts val="0"/>
              </a:spcAft>
              <a:buNone/>
            </a:pPr>
            <a:r>
              <a:t/>
            </a:r>
            <a:endParaRPr sz="3600">
              <a:latin typeface="Montserrat SemiBold"/>
              <a:ea typeface="Montserrat SemiBold"/>
              <a:cs typeface="Montserrat SemiBold"/>
              <a:sym typeface="Montserrat SemiBold"/>
            </a:endParaRPr>
          </a:p>
          <a:p>
            <a:pPr indent="0" lvl="0" marL="0" rtl="0" algn="ctr">
              <a:spcBef>
                <a:spcPts val="1000"/>
              </a:spcBef>
              <a:spcAft>
                <a:spcPts val="0"/>
              </a:spcAft>
              <a:buNone/>
            </a:pPr>
            <a:r>
              <a:t/>
            </a:r>
            <a:endParaRPr sz="3600">
              <a:latin typeface="Montserrat SemiBold"/>
              <a:ea typeface="Montserrat SemiBold"/>
              <a:cs typeface="Montserrat SemiBold"/>
              <a:sym typeface="Montserrat SemiBold"/>
            </a:endParaRPr>
          </a:p>
        </p:txBody>
      </p:sp>
      <p:sp>
        <p:nvSpPr>
          <p:cNvPr id="316" name="Google Shape;316;gdfdf75e727_0_141"/>
          <p:cNvSpPr txBox="1"/>
          <p:nvPr>
            <p:ph type="title"/>
          </p:nvPr>
        </p:nvSpPr>
        <p:spPr>
          <a:xfrm>
            <a:off x="850200" y="274650"/>
            <a:ext cx="10491600" cy="1143000"/>
          </a:xfrm>
          <a:prstGeom prst="rect">
            <a:avLst/>
          </a:prstGeom>
        </p:spPr>
        <p:txBody>
          <a:bodyPr anchorCtr="0" anchor="ctr" bIns="45700" lIns="91425" spcFirstLastPara="1" rIns="91425" wrap="square" tIns="45700">
            <a:noAutofit/>
          </a:bodyPr>
          <a:lstStyle/>
          <a:p>
            <a:pPr indent="0" lvl="0" marL="0" rtl="0" algn="ctr">
              <a:lnSpc>
                <a:spcPct val="115000"/>
              </a:lnSpc>
              <a:spcBef>
                <a:spcPts val="0"/>
              </a:spcBef>
              <a:spcAft>
                <a:spcPts val="0"/>
              </a:spcAft>
              <a:buClr>
                <a:schemeClr val="dk1"/>
              </a:buClr>
              <a:buSzPts val="5900"/>
              <a:buFont typeface="Calibri"/>
              <a:buNone/>
            </a:pPr>
            <a:r>
              <a:rPr lang="ru-RU" sz="4800">
                <a:solidFill>
                  <a:schemeClr val="dk1"/>
                </a:solidFill>
                <a:latin typeface="Montserrat ExtraBold"/>
                <a:ea typeface="Montserrat ExtraBold"/>
                <a:cs typeface="Montserrat ExtraBold"/>
                <a:sym typeface="Montserrat ExtraBold"/>
              </a:rPr>
              <a:t>На чём будем обучаться?</a:t>
            </a:r>
            <a:endParaRPr sz="4800">
              <a:latin typeface="Montserrat ExtraBold"/>
              <a:ea typeface="Montserrat ExtraBold"/>
              <a:cs typeface="Montserrat ExtraBold"/>
              <a:sym typeface="Montserrat ExtraBold"/>
            </a:endParaRPr>
          </a:p>
        </p:txBody>
      </p:sp>
      <p:cxnSp>
        <p:nvCxnSpPr>
          <p:cNvPr id="317" name="Google Shape;317;gdfdf75e727_0_141"/>
          <p:cNvCxnSpPr/>
          <p:nvPr/>
        </p:nvCxnSpPr>
        <p:spPr>
          <a:xfrm rot="10800000">
            <a:off x="850200" y="1495475"/>
            <a:ext cx="10491600" cy="0"/>
          </a:xfrm>
          <a:prstGeom prst="straightConnector1">
            <a:avLst/>
          </a:prstGeom>
          <a:noFill/>
          <a:ln cap="flat" cmpd="sng" w="38100">
            <a:solidFill>
              <a:schemeClr val="dk1"/>
            </a:solidFill>
            <a:prstDash val="solid"/>
            <a:round/>
            <a:headEnd len="med" w="med" type="none"/>
            <a:tailEnd len="med" w="med" type="none"/>
          </a:ln>
        </p:spPr>
      </p:cxnSp>
      <p:pic>
        <p:nvPicPr>
          <p:cNvPr id="318" name="Google Shape;318;gdfdf75e727_0_141"/>
          <p:cNvPicPr preferRelativeResize="0"/>
          <p:nvPr/>
        </p:nvPicPr>
        <p:blipFill>
          <a:blip r:embed="rId3">
            <a:alphaModFix/>
          </a:blip>
          <a:stretch>
            <a:fillRect/>
          </a:stretch>
        </p:blipFill>
        <p:spPr>
          <a:xfrm>
            <a:off x="565300" y="2732225"/>
            <a:ext cx="2477222" cy="3251375"/>
          </a:xfrm>
          <a:prstGeom prst="rect">
            <a:avLst/>
          </a:prstGeom>
          <a:noFill/>
          <a:ln>
            <a:noFill/>
          </a:ln>
        </p:spPr>
      </p:pic>
      <p:pic>
        <p:nvPicPr>
          <p:cNvPr id="319" name="Google Shape;319;gdfdf75e727_0_141"/>
          <p:cNvPicPr preferRelativeResize="0"/>
          <p:nvPr/>
        </p:nvPicPr>
        <p:blipFill>
          <a:blip r:embed="rId4">
            <a:alphaModFix/>
          </a:blip>
          <a:stretch>
            <a:fillRect/>
          </a:stretch>
        </p:blipFill>
        <p:spPr>
          <a:xfrm>
            <a:off x="6823893" y="2732225"/>
            <a:ext cx="4877044" cy="3251377"/>
          </a:xfrm>
          <a:prstGeom prst="rect">
            <a:avLst/>
          </a:prstGeom>
          <a:noFill/>
          <a:ln>
            <a:noFill/>
          </a:ln>
        </p:spPr>
      </p:pic>
      <p:pic>
        <p:nvPicPr>
          <p:cNvPr id="320" name="Google Shape;320;gdfdf75e727_0_141"/>
          <p:cNvPicPr preferRelativeResize="0"/>
          <p:nvPr/>
        </p:nvPicPr>
        <p:blipFill>
          <a:blip r:embed="rId5">
            <a:alphaModFix/>
          </a:blip>
          <a:stretch>
            <a:fillRect/>
          </a:stretch>
        </p:blipFill>
        <p:spPr>
          <a:xfrm>
            <a:off x="3163138" y="2743125"/>
            <a:ext cx="3540162" cy="3251375"/>
          </a:xfrm>
          <a:prstGeom prst="rect">
            <a:avLst/>
          </a:prstGeom>
          <a:noFill/>
          <a:ln>
            <a:noFill/>
          </a:ln>
        </p:spPr>
      </p:pic>
      <p:sp>
        <p:nvSpPr>
          <p:cNvPr id="321" name="Google Shape;321;gdfdf75e727_0_141"/>
          <p:cNvSpPr txBox="1"/>
          <p:nvPr/>
        </p:nvSpPr>
        <p:spPr>
          <a:xfrm>
            <a:off x="521000" y="6136000"/>
            <a:ext cx="2521500" cy="72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700"/>
              </a:spcAft>
              <a:buNone/>
            </a:pPr>
            <a:r>
              <a:rPr lang="ru-RU" sz="2000">
                <a:solidFill>
                  <a:schemeClr val="dk1"/>
                </a:solidFill>
                <a:latin typeface="Montserrat SemiBold"/>
                <a:ea typeface="Montserrat SemiBold"/>
                <a:cs typeface="Montserrat SemiBold"/>
                <a:sym typeface="Montserrat SemiBold"/>
              </a:rPr>
              <a:t>Pong</a:t>
            </a:r>
            <a:endParaRPr sz="2000"/>
          </a:p>
        </p:txBody>
      </p:sp>
      <p:sp>
        <p:nvSpPr>
          <p:cNvPr id="322" name="Google Shape;322;gdfdf75e727_0_141"/>
          <p:cNvSpPr txBox="1"/>
          <p:nvPr/>
        </p:nvSpPr>
        <p:spPr>
          <a:xfrm>
            <a:off x="3163150" y="6136000"/>
            <a:ext cx="3540300" cy="72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700"/>
              </a:spcAft>
              <a:buNone/>
            </a:pPr>
            <a:r>
              <a:rPr lang="ru-RU" sz="2000">
                <a:solidFill>
                  <a:schemeClr val="dk1"/>
                </a:solidFill>
                <a:latin typeface="Montserrat SemiBold"/>
                <a:ea typeface="Montserrat SemiBold"/>
                <a:cs typeface="Montserrat SemiBold"/>
                <a:sym typeface="Montserrat SemiBold"/>
              </a:rPr>
              <a:t>Bipedal-Walker</a:t>
            </a:r>
            <a:endParaRPr sz="2000"/>
          </a:p>
        </p:txBody>
      </p:sp>
      <p:sp>
        <p:nvSpPr>
          <p:cNvPr id="323" name="Google Shape;323;gdfdf75e727_0_141"/>
          <p:cNvSpPr txBox="1"/>
          <p:nvPr/>
        </p:nvSpPr>
        <p:spPr>
          <a:xfrm>
            <a:off x="7762413" y="6136000"/>
            <a:ext cx="3000000" cy="72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700"/>
              </a:spcAft>
              <a:buNone/>
            </a:pPr>
            <a:r>
              <a:rPr lang="ru-RU" sz="2000">
                <a:solidFill>
                  <a:schemeClr val="dk1"/>
                </a:solidFill>
                <a:latin typeface="Montserrat SemiBold"/>
                <a:ea typeface="Montserrat SemiBold"/>
                <a:cs typeface="Montserrat SemiBold"/>
                <a:sym typeface="Montserrat SemiBold"/>
              </a:rPr>
              <a:t>CartPole</a:t>
            </a:r>
            <a:endParaRPr sz="2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317"/>
                                        </p:tgtEl>
                                        <p:attrNameLst>
                                          <p:attrName>style.visibility</p:attrName>
                                        </p:attrNameLst>
                                      </p:cBhvr>
                                      <p:to>
                                        <p:strVal val="visible"/>
                                      </p:to>
                                    </p:set>
                                    <p:anim calcmode="lin" valueType="num">
                                      <p:cBhvr additive="base">
                                        <p:cTn dur="600"/>
                                        <p:tgtEl>
                                          <p:spTgt spid="317"/>
                                        </p:tgtEl>
                                        <p:attrNameLst>
                                          <p:attrName>ppt_x</p:attrName>
                                        </p:attrNameLst>
                                      </p:cBhvr>
                                      <p:tavLst>
                                        <p:tav fmla="" tm="0">
                                          <p:val>
                                            <p:strVal val="#ppt_x+1"/>
                                          </p:val>
                                        </p:tav>
                                        <p:tav fmla="" tm="100000">
                                          <p:val>
                                            <p:strVal val="#ppt_x"/>
                                          </p:val>
                                        </p:tav>
                                      </p:tavLst>
                                    </p:anim>
                                  </p:childTnLst>
                                </p:cTn>
                              </p:par>
                            </p:childTnLst>
                          </p:cTn>
                        </p:par>
                        <p:par>
                          <p:cTn fill="hold">
                            <p:stCondLst>
                              <p:cond delay="600"/>
                            </p:stCondLst>
                            <p:childTnLst>
                              <p:par>
                                <p:cTn fill="hold" nodeType="afterEffect" presetClass="entr" presetID="2" presetSubtype="8">
                                  <p:stCondLst>
                                    <p:cond delay="0"/>
                                  </p:stCondLst>
                                  <p:childTnLst>
                                    <p:set>
                                      <p:cBhvr>
                                        <p:cTn dur="1" fill="hold">
                                          <p:stCondLst>
                                            <p:cond delay="0"/>
                                          </p:stCondLst>
                                        </p:cTn>
                                        <p:tgtEl>
                                          <p:spTgt spid="315"/>
                                        </p:tgtEl>
                                        <p:attrNameLst>
                                          <p:attrName>style.visibility</p:attrName>
                                        </p:attrNameLst>
                                      </p:cBhvr>
                                      <p:to>
                                        <p:strVal val="visible"/>
                                      </p:to>
                                    </p:set>
                                    <p:anim calcmode="lin" valueType="num">
                                      <p:cBhvr additive="base">
                                        <p:cTn dur="600"/>
                                        <p:tgtEl>
                                          <p:spTgt spid="31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pic>
        <p:nvPicPr>
          <p:cNvPr id="328" name="Google Shape;328;gdfdf75e727_0_26"/>
          <p:cNvPicPr preferRelativeResize="0"/>
          <p:nvPr/>
        </p:nvPicPr>
        <p:blipFill rotWithShape="1">
          <a:blip r:embed="rId3">
            <a:alphaModFix/>
          </a:blip>
          <a:srcRect b="0" l="0" r="74705" t="0"/>
          <a:stretch/>
        </p:blipFill>
        <p:spPr>
          <a:xfrm>
            <a:off x="2251625" y="3909900"/>
            <a:ext cx="2127951" cy="2858124"/>
          </a:xfrm>
          <a:prstGeom prst="rect">
            <a:avLst/>
          </a:prstGeom>
          <a:noFill/>
          <a:ln>
            <a:noFill/>
          </a:ln>
        </p:spPr>
      </p:pic>
      <p:grpSp>
        <p:nvGrpSpPr>
          <p:cNvPr id="329" name="Google Shape;329;gdfdf75e727_0_26"/>
          <p:cNvGrpSpPr/>
          <p:nvPr/>
        </p:nvGrpSpPr>
        <p:grpSpPr>
          <a:xfrm>
            <a:off x="-2464625" y="6"/>
            <a:ext cx="9305520" cy="7976392"/>
            <a:chOff x="-2464625" y="6"/>
            <a:chExt cx="9305520" cy="7976392"/>
          </a:xfrm>
        </p:grpSpPr>
        <p:sp>
          <p:nvSpPr>
            <p:cNvPr id="330" name="Google Shape;330;gdfdf75e727_0_26"/>
            <p:cNvSpPr/>
            <p:nvPr/>
          </p:nvSpPr>
          <p:spPr>
            <a:xfrm rot="5400000">
              <a:off x="17245" y="-17244"/>
              <a:ext cx="6806400" cy="6840900"/>
            </a:xfrm>
            <a:prstGeom prst="rtTriangle">
              <a:avLst/>
            </a:pr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gdfdf75e727_0_26"/>
            <p:cNvSpPr/>
            <p:nvPr/>
          </p:nvSpPr>
          <p:spPr>
            <a:xfrm rot="-8100000">
              <a:off x="-1853943" y="4417081"/>
              <a:ext cx="2948635" cy="2948635"/>
            </a:xfrm>
            <a:prstGeom prst="rtTriangle">
              <a:avLst/>
            </a:prstGeom>
            <a:noFill/>
            <a:ln cap="flat" cmpd="sng" w="76200">
              <a:solidFill>
                <a:srgbClr val="C9CFD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 name="Google Shape;332;gdfdf75e727_0_26"/>
          <p:cNvSpPr txBox="1"/>
          <p:nvPr/>
        </p:nvSpPr>
        <p:spPr>
          <a:xfrm flipH="1">
            <a:off x="577050" y="424025"/>
            <a:ext cx="11329200" cy="918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ru-RU" sz="4200">
                <a:solidFill>
                  <a:schemeClr val="dk1"/>
                </a:solidFill>
                <a:latin typeface="Montserrat ExtraBold"/>
                <a:ea typeface="Montserrat ExtraBold"/>
                <a:cs typeface="Montserrat ExtraBold"/>
                <a:sym typeface="Montserrat ExtraBold"/>
              </a:rPr>
              <a:t>Библиотека Gym AI (плюсы/минусы)</a:t>
            </a:r>
            <a:endParaRPr i="0" sz="4200" u="none" cap="none" strike="noStrike">
              <a:solidFill>
                <a:schemeClr val="dk1"/>
              </a:solidFill>
              <a:latin typeface="Montserrat ExtraBold"/>
              <a:ea typeface="Montserrat ExtraBold"/>
              <a:cs typeface="Montserrat ExtraBold"/>
              <a:sym typeface="Montserrat ExtraBold"/>
            </a:endParaRPr>
          </a:p>
        </p:txBody>
      </p:sp>
      <p:cxnSp>
        <p:nvCxnSpPr>
          <p:cNvPr id="333" name="Google Shape;333;gdfdf75e727_0_26"/>
          <p:cNvCxnSpPr/>
          <p:nvPr/>
        </p:nvCxnSpPr>
        <p:spPr>
          <a:xfrm rot="10800000">
            <a:off x="667200" y="1371600"/>
            <a:ext cx="11562900" cy="0"/>
          </a:xfrm>
          <a:prstGeom prst="straightConnector1">
            <a:avLst/>
          </a:prstGeom>
          <a:noFill/>
          <a:ln cap="flat" cmpd="sng" w="38100">
            <a:solidFill>
              <a:srgbClr val="000000"/>
            </a:solidFill>
            <a:prstDash val="solid"/>
            <a:round/>
            <a:headEnd len="med" w="med" type="none"/>
            <a:tailEnd len="med" w="med" type="none"/>
          </a:ln>
        </p:spPr>
      </p:cxnSp>
      <p:sp>
        <p:nvSpPr>
          <p:cNvPr id="334" name="Google Shape;334;gdfdf75e727_0_26"/>
          <p:cNvSpPr txBox="1"/>
          <p:nvPr/>
        </p:nvSpPr>
        <p:spPr>
          <a:xfrm>
            <a:off x="577050" y="1611800"/>
            <a:ext cx="3398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2800" u="sng">
                <a:latin typeface="Montserrat SemiBold"/>
                <a:ea typeface="Montserrat SemiBold"/>
                <a:cs typeface="Montserrat SemiBold"/>
                <a:sym typeface="Montserrat SemiBold"/>
              </a:rPr>
              <a:t>Плюсы</a:t>
            </a:r>
            <a:endParaRPr sz="2800" u="sng">
              <a:latin typeface="Montserrat SemiBold"/>
              <a:ea typeface="Montserrat SemiBold"/>
              <a:cs typeface="Montserrat SemiBold"/>
              <a:sym typeface="Montserrat SemiBold"/>
            </a:endParaRPr>
          </a:p>
        </p:txBody>
      </p:sp>
      <p:sp>
        <p:nvSpPr>
          <p:cNvPr id="335" name="Google Shape;335;gdfdf75e727_0_26"/>
          <p:cNvSpPr txBox="1"/>
          <p:nvPr/>
        </p:nvSpPr>
        <p:spPr>
          <a:xfrm>
            <a:off x="448775" y="2241975"/>
            <a:ext cx="5481600" cy="1749600"/>
          </a:xfrm>
          <a:prstGeom prst="rect">
            <a:avLst/>
          </a:prstGeom>
          <a:noFill/>
          <a:ln>
            <a:noFill/>
          </a:ln>
        </p:spPr>
        <p:txBody>
          <a:bodyPr anchorCtr="0" anchor="t" bIns="91425" lIns="91425" spcFirstLastPara="1" rIns="91425" wrap="square" tIns="91425">
            <a:spAutoFit/>
          </a:bodyPr>
          <a:lstStyle/>
          <a:p>
            <a:pPr indent="-317500" lvl="0" marL="457200" rtl="0" algn="l">
              <a:lnSpc>
                <a:spcPct val="100000"/>
              </a:lnSpc>
              <a:spcBef>
                <a:spcPts val="0"/>
              </a:spcBef>
              <a:spcAft>
                <a:spcPts val="0"/>
              </a:spcAft>
              <a:buSzPts val="1400"/>
              <a:buFont typeface="Montserrat"/>
              <a:buChar char="●"/>
            </a:pPr>
            <a:r>
              <a:rPr lang="ru-RU" sz="1800">
                <a:latin typeface="Montserrat"/>
                <a:ea typeface="Montserrat"/>
                <a:cs typeface="Montserrat"/>
                <a:sym typeface="Montserrat"/>
              </a:rPr>
              <a:t>Много разных игр</a:t>
            </a:r>
            <a:endParaRPr sz="1800">
              <a:latin typeface="Montserrat"/>
              <a:ea typeface="Montserrat"/>
              <a:cs typeface="Montserrat"/>
              <a:sym typeface="Montserrat"/>
            </a:endParaRPr>
          </a:p>
          <a:p>
            <a:pPr indent="-317500" lvl="0" marL="457200" rtl="0" algn="l">
              <a:lnSpc>
                <a:spcPct val="100000"/>
              </a:lnSpc>
              <a:spcBef>
                <a:spcPts val="700"/>
              </a:spcBef>
              <a:spcAft>
                <a:spcPts val="0"/>
              </a:spcAft>
              <a:buSzPts val="1400"/>
              <a:buFont typeface="Montserrat"/>
              <a:buChar char="●"/>
            </a:pPr>
            <a:r>
              <a:rPr lang="ru-RU" sz="1800">
                <a:latin typeface="Montserrat"/>
                <a:ea typeface="Montserrat"/>
                <a:cs typeface="Montserrat"/>
                <a:sym typeface="Montserrat"/>
              </a:rPr>
              <a:t>Различные игры имеют дискретные</a:t>
            </a:r>
            <a:br>
              <a:rPr lang="ru-RU" sz="1800">
                <a:latin typeface="Montserrat"/>
                <a:ea typeface="Montserrat"/>
                <a:cs typeface="Montserrat"/>
                <a:sym typeface="Montserrat"/>
              </a:rPr>
            </a:br>
            <a:r>
              <a:rPr lang="ru-RU" sz="1800">
                <a:latin typeface="Montserrat"/>
                <a:ea typeface="Montserrat"/>
                <a:cs typeface="Montserrat"/>
                <a:sym typeface="Montserrat"/>
              </a:rPr>
              <a:t>и непрерывные действия</a:t>
            </a:r>
            <a:endParaRPr sz="1800">
              <a:latin typeface="Montserrat"/>
              <a:ea typeface="Montserrat"/>
              <a:cs typeface="Montserrat"/>
              <a:sym typeface="Montserrat"/>
            </a:endParaRPr>
          </a:p>
          <a:p>
            <a:pPr indent="-342900" lvl="0" marL="457200" rtl="0" algn="l">
              <a:lnSpc>
                <a:spcPct val="100000"/>
              </a:lnSpc>
              <a:spcBef>
                <a:spcPts val="700"/>
              </a:spcBef>
              <a:spcAft>
                <a:spcPts val="700"/>
              </a:spcAft>
              <a:buSzPts val="1800"/>
              <a:buFont typeface="Montserrat"/>
              <a:buChar char="●"/>
            </a:pPr>
            <a:r>
              <a:rPr lang="ru-RU" sz="1800">
                <a:latin typeface="Montserrat"/>
                <a:ea typeface="Montserrat"/>
                <a:cs typeface="Montserrat"/>
                <a:sym typeface="Montserrat"/>
              </a:rPr>
              <a:t>Встроенная в колаб (не нужно устанавливать)</a:t>
            </a:r>
            <a:endParaRPr sz="1800">
              <a:latin typeface="Montserrat"/>
              <a:ea typeface="Montserrat"/>
              <a:cs typeface="Montserrat"/>
              <a:sym typeface="Montserrat"/>
            </a:endParaRPr>
          </a:p>
        </p:txBody>
      </p:sp>
      <p:sp>
        <p:nvSpPr>
          <p:cNvPr id="336" name="Google Shape;336;gdfdf75e727_0_26"/>
          <p:cNvSpPr txBox="1"/>
          <p:nvPr/>
        </p:nvSpPr>
        <p:spPr>
          <a:xfrm>
            <a:off x="6413950" y="1611800"/>
            <a:ext cx="5268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2800" u="sng">
                <a:latin typeface="Montserrat SemiBold"/>
                <a:ea typeface="Montserrat SemiBold"/>
                <a:cs typeface="Montserrat SemiBold"/>
                <a:sym typeface="Montserrat SemiBold"/>
              </a:rPr>
              <a:t>Минусы</a:t>
            </a:r>
            <a:endParaRPr sz="2800" u="sng">
              <a:latin typeface="Montserrat SemiBold"/>
              <a:ea typeface="Montserrat SemiBold"/>
              <a:cs typeface="Montserrat SemiBold"/>
              <a:sym typeface="Montserrat SemiBold"/>
            </a:endParaRPr>
          </a:p>
        </p:txBody>
      </p:sp>
      <p:sp>
        <p:nvSpPr>
          <p:cNvPr id="337" name="Google Shape;337;gdfdf75e727_0_26"/>
          <p:cNvSpPr txBox="1"/>
          <p:nvPr/>
        </p:nvSpPr>
        <p:spPr>
          <a:xfrm>
            <a:off x="6287650" y="2219525"/>
            <a:ext cx="5481600" cy="1749600"/>
          </a:xfrm>
          <a:prstGeom prst="rect">
            <a:avLst/>
          </a:prstGeom>
          <a:noFill/>
          <a:ln>
            <a:noFill/>
          </a:ln>
        </p:spPr>
        <p:txBody>
          <a:bodyPr anchorCtr="0" anchor="t" bIns="91425" lIns="91425" spcFirstLastPara="1" rIns="91425" wrap="square" tIns="91425">
            <a:spAutoFit/>
          </a:bodyPr>
          <a:lstStyle/>
          <a:p>
            <a:pPr indent="-317500" lvl="0" marL="457200" rtl="0" algn="l">
              <a:lnSpc>
                <a:spcPct val="100000"/>
              </a:lnSpc>
              <a:spcBef>
                <a:spcPts val="0"/>
              </a:spcBef>
              <a:spcAft>
                <a:spcPts val="0"/>
              </a:spcAft>
              <a:buSzPts val="1400"/>
              <a:buFont typeface="Montserrat"/>
              <a:buChar char="●"/>
            </a:pPr>
            <a:r>
              <a:rPr lang="ru-RU" sz="1800">
                <a:latin typeface="Montserrat"/>
                <a:ea typeface="Montserrat"/>
                <a:cs typeface="Montserrat"/>
                <a:sym typeface="Montserrat"/>
              </a:rPr>
              <a:t>Большинство из игр довольно простые</a:t>
            </a:r>
            <a:endParaRPr sz="1800">
              <a:latin typeface="Montserrat"/>
              <a:ea typeface="Montserrat"/>
              <a:cs typeface="Montserrat"/>
              <a:sym typeface="Montserrat"/>
            </a:endParaRPr>
          </a:p>
          <a:p>
            <a:pPr indent="-317500" lvl="0" marL="457200" rtl="0" algn="l">
              <a:lnSpc>
                <a:spcPct val="100000"/>
              </a:lnSpc>
              <a:spcBef>
                <a:spcPts val="700"/>
              </a:spcBef>
              <a:spcAft>
                <a:spcPts val="0"/>
              </a:spcAft>
              <a:buSzPts val="1400"/>
              <a:buFont typeface="Montserrat"/>
              <a:buChar char="●"/>
            </a:pPr>
            <a:r>
              <a:rPr lang="ru-RU" sz="1800">
                <a:latin typeface="Montserrat"/>
                <a:ea typeface="Montserrat"/>
                <a:cs typeface="Montserrat"/>
                <a:sym typeface="Montserrat"/>
              </a:rPr>
              <a:t>Код долго выполняется (в зависимости от среды)</a:t>
            </a:r>
            <a:endParaRPr sz="1800">
              <a:latin typeface="Montserrat"/>
              <a:ea typeface="Montserrat"/>
              <a:cs typeface="Montserrat"/>
              <a:sym typeface="Montserrat"/>
            </a:endParaRPr>
          </a:p>
          <a:p>
            <a:pPr indent="-317500" lvl="0" marL="457200" rtl="0" algn="l">
              <a:lnSpc>
                <a:spcPct val="100000"/>
              </a:lnSpc>
              <a:spcBef>
                <a:spcPts val="700"/>
              </a:spcBef>
              <a:spcAft>
                <a:spcPts val="700"/>
              </a:spcAft>
              <a:buSzPts val="1400"/>
              <a:buFont typeface="Montserrat"/>
              <a:buChar char="●"/>
            </a:pPr>
            <a:r>
              <a:rPr lang="ru-RU" sz="1800">
                <a:latin typeface="Montserrat"/>
                <a:ea typeface="Montserrat"/>
                <a:cs typeface="Montserrat"/>
                <a:sym typeface="Montserrat"/>
              </a:rPr>
              <a:t>Не всегда есть возможность назначать награды (они выдаются а</a:t>
            </a:r>
            <a:r>
              <a:rPr lang="ru-RU" sz="1800">
                <a:latin typeface="Montserrat"/>
                <a:ea typeface="Montserrat"/>
                <a:cs typeface="Montserrat"/>
                <a:sym typeface="Montserrat"/>
              </a:rPr>
              <a:t>в</a:t>
            </a:r>
            <a:r>
              <a:rPr lang="ru-RU" sz="1800">
                <a:latin typeface="Montserrat"/>
                <a:ea typeface="Montserrat"/>
                <a:cs typeface="Montserrat"/>
                <a:sym typeface="Montserrat"/>
              </a:rPr>
              <a:t>томатически)</a:t>
            </a:r>
            <a:endParaRPr sz="1800">
              <a:latin typeface="Montserrat"/>
              <a:ea typeface="Montserrat"/>
              <a:cs typeface="Montserrat"/>
              <a:sym typeface="Montserrat"/>
            </a:endParaRPr>
          </a:p>
        </p:txBody>
      </p:sp>
      <p:pic>
        <p:nvPicPr>
          <p:cNvPr id="338" name="Google Shape;338;gdfdf75e727_0_26"/>
          <p:cNvPicPr preferRelativeResize="0"/>
          <p:nvPr/>
        </p:nvPicPr>
        <p:blipFill rotWithShape="1">
          <a:blip r:embed="rId3">
            <a:alphaModFix/>
          </a:blip>
          <a:srcRect b="0" l="25127" r="44142" t="0"/>
          <a:stretch/>
        </p:blipFill>
        <p:spPr>
          <a:xfrm>
            <a:off x="4971676" y="3909900"/>
            <a:ext cx="2585301" cy="2858124"/>
          </a:xfrm>
          <a:prstGeom prst="rect">
            <a:avLst/>
          </a:prstGeom>
          <a:noFill/>
          <a:ln>
            <a:noFill/>
          </a:ln>
        </p:spPr>
      </p:pic>
      <p:pic>
        <p:nvPicPr>
          <p:cNvPr id="339" name="Google Shape;339;gdfdf75e727_0_26"/>
          <p:cNvPicPr preferRelativeResize="0"/>
          <p:nvPr/>
        </p:nvPicPr>
        <p:blipFill rotWithShape="1">
          <a:blip r:embed="rId3">
            <a:alphaModFix/>
          </a:blip>
          <a:srcRect b="0" l="55098" r="0" t="0"/>
          <a:stretch/>
        </p:blipFill>
        <p:spPr>
          <a:xfrm>
            <a:off x="7981280" y="3909900"/>
            <a:ext cx="3777474" cy="28581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32"/>
                                        </p:tgtEl>
                                        <p:attrNameLst>
                                          <p:attrName>style.visibility</p:attrName>
                                        </p:attrNameLst>
                                      </p:cBhvr>
                                      <p:to>
                                        <p:strVal val="visible"/>
                                      </p:to>
                                    </p:set>
                                    <p:anim calcmode="lin" valueType="num">
                                      <p:cBhvr additive="base">
                                        <p:cTn dur="600"/>
                                        <p:tgtEl>
                                          <p:spTgt spid="33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33"/>
                                        </p:tgtEl>
                                        <p:attrNameLst>
                                          <p:attrName>style.visibility</p:attrName>
                                        </p:attrNameLst>
                                      </p:cBhvr>
                                      <p:to>
                                        <p:strVal val="visible"/>
                                      </p:to>
                                    </p:set>
                                    <p:anim calcmode="lin" valueType="num">
                                      <p:cBhvr additive="base">
                                        <p:cTn dur="600"/>
                                        <p:tgtEl>
                                          <p:spTgt spid="33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dfdf75e727_0_254"/>
          <p:cNvSpPr txBox="1"/>
          <p:nvPr>
            <p:ph type="title"/>
          </p:nvPr>
        </p:nvSpPr>
        <p:spPr>
          <a:xfrm>
            <a:off x="7534050" y="1224800"/>
            <a:ext cx="4229100" cy="1143000"/>
          </a:xfrm>
          <a:prstGeom prst="rect">
            <a:avLst/>
          </a:prstGeom>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ru-RU" sz="4800">
                <a:solidFill>
                  <a:schemeClr val="dk1"/>
                </a:solidFill>
                <a:latin typeface="Montserrat ExtraBold"/>
                <a:ea typeface="Montserrat ExtraBold"/>
                <a:cs typeface="Montserrat ExtraBold"/>
                <a:sym typeface="Montserrat ExtraBold"/>
              </a:rPr>
              <a:t>На чём будем обучаться?</a:t>
            </a:r>
            <a:endParaRPr sz="3500">
              <a:solidFill>
                <a:schemeClr val="dk1"/>
              </a:solidFill>
              <a:latin typeface="Montserrat ExtraBold"/>
              <a:ea typeface="Montserrat ExtraBold"/>
              <a:cs typeface="Montserrat ExtraBold"/>
              <a:sym typeface="Montserrat ExtraBold"/>
            </a:endParaRPr>
          </a:p>
        </p:txBody>
      </p:sp>
      <p:sp>
        <p:nvSpPr>
          <p:cNvPr id="346" name="Google Shape;346;gdfdf75e727_0_254"/>
          <p:cNvSpPr/>
          <p:nvPr/>
        </p:nvSpPr>
        <p:spPr>
          <a:xfrm rot="10800000">
            <a:off x="10458350" y="533350"/>
            <a:ext cx="1466400" cy="1466400"/>
          </a:xfrm>
          <a:prstGeom prst="rtTriangle">
            <a:avLst/>
          </a:prstGeom>
          <a:solidFill>
            <a:srgbClr val="C9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gdfdf75e727_0_254"/>
          <p:cNvSpPr txBox="1"/>
          <p:nvPr/>
        </p:nvSpPr>
        <p:spPr>
          <a:xfrm>
            <a:off x="7534050" y="3877975"/>
            <a:ext cx="4390800" cy="25683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1100"/>
              <a:buFont typeface="Arial"/>
              <a:buNone/>
            </a:pPr>
            <a:r>
              <a:rPr lang="ru-RU" sz="3600" u="sng">
                <a:solidFill>
                  <a:srgbClr val="2064FB"/>
                </a:solidFill>
                <a:latin typeface="Montserrat SemiBold"/>
                <a:ea typeface="Montserrat SemiBold"/>
                <a:cs typeface="Montserrat SemiBold"/>
                <a:sym typeface="Montserrat SemiBold"/>
                <a:hlinkClick r:id="rId3">
                  <a:extLst>
                    <a:ext uri="{A12FA001-AC4F-418D-AE19-62706E023703}">
                      <ahyp:hlinkClr val="tx"/>
                    </a:ext>
                  </a:extLst>
                </a:hlinkClick>
              </a:rPr>
              <a:t>Библиотека ViZDoom</a:t>
            </a:r>
            <a:endParaRPr sz="3600">
              <a:solidFill>
                <a:srgbClr val="2064FB"/>
              </a:solidFill>
              <a:latin typeface="Montserrat SemiBold"/>
              <a:ea typeface="Montserrat SemiBold"/>
              <a:cs typeface="Montserrat SemiBold"/>
              <a:sym typeface="Montserrat SemiBold"/>
            </a:endParaRPr>
          </a:p>
          <a:p>
            <a:pPr indent="0" lvl="0" marL="0" rtl="0" algn="l">
              <a:lnSpc>
                <a:spcPct val="150000"/>
              </a:lnSpc>
              <a:spcBef>
                <a:spcPts val="360"/>
              </a:spcBef>
              <a:spcAft>
                <a:spcPts val="0"/>
              </a:spcAft>
              <a:buNone/>
            </a:pPr>
            <a:r>
              <a:t/>
            </a:r>
            <a:endParaRPr sz="3600">
              <a:solidFill>
                <a:srgbClr val="2064FB"/>
              </a:solidFill>
              <a:latin typeface="Montserrat SemiBold"/>
              <a:ea typeface="Montserrat SemiBold"/>
              <a:cs typeface="Montserrat SemiBold"/>
              <a:sym typeface="Montserrat SemiBold"/>
            </a:endParaRPr>
          </a:p>
          <a:p>
            <a:pPr indent="0" lvl="0" marL="0" rtl="0" algn="l">
              <a:lnSpc>
                <a:spcPct val="150000"/>
              </a:lnSpc>
              <a:spcBef>
                <a:spcPts val="360"/>
              </a:spcBef>
              <a:spcAft>
                <a:spcPts val="0"/>
              </a:spcAft>
              <a:buNone/>
            </a:pPr>
            <a:r>
              <a:t/>
            </a:r>
            <a:endParaRPr sz="3600">
              <a:solidFill>
                <a:srgbClr val="2064FB"/>
              </a:solidFill>
              <a:latin typeface="Montserrat SemiBold"/>
              <a:ea typeface="Montserrat SemiBold"/>
              <a:cs typeface="Montserrat SemiBold"/>
              <a:sym typeface="Montserrat SemiBold"/>
            </a:endParaRPr>
          </a:p>
          <a:p>
            <a:pPr indent="0" lvl="0" marL="0" rtl="0" algn="l">
              <a:lnSpc>
                <a:spcPct val="150000"/>
              </a:lnSpc>
              <a:spcBef>
                <a:spcPts val="360"/>
              </a:spcBef>
              <a:spcAft>
                <a:spcPts val="0"/>
              </a:spcAft>
              <a:buNone/>
            </a:pPr>
            <a:r>
              <a:t/>
            </a:r>
            <a:endParaRPr sz="3600">
              <a:solidFill>
                <a:srgbClr val="2064FB"/>
              </a:solidFill>
              <a:latin typeface="Montserrat SemiBold"/>
              <a:ea typeface="Montserrat SemiBold"/>
              <a:cs typeface="Montserrat SemiBold"/>
              <a:sym typeface="Montserrat SemiBold"/>
            </a:endParaRPr>
          </a:p>
          <a:p>
            <a:pPr indent="0" lvl="0" marL="0" rtl="0" algn="l">
              <a:lnSpc>
                <a:spcPct val="150000"/>
              </a:lnSpc>
              <a:spcBef>
                <a:spcPts val="360"/>
              </a:spcBef>
              <a:spcAft>
                <a:spcPts val="0"/>
              </a:spcAft>
              <a:buNone/>
            </a:pPr>
            <a:r>
              <a:t/>
            </a:r>
            <a:endParaRPr sz="3600">
              <a:solidFill>
                <a:srgbClr val="2064FB"/>
              </a:solidFill>
              <a:latin typeface="Montserrat SemiBold"/>
              <a:ea typeface="Montserrat SemiBold"/>
              <a:cs typeface="Montserrat SemiBold"/>
              <a:sym typeface="Montserrat SemiBold"/>
            </a:endParaRPr>
          </a:p>
          <a:p>
            <a:pPr indent="0" lvl="0" marL="0" rtl="0" algn="l">
              <a:lnSpc>
                <a:spcPct val="150000"/>
              </a:lnSpc>
              <a:spcBef>
                <a:spcPts val="360"/>
              </a:spcBef>
              <a:spcAft>
                <a:spcPts val="0"/>
              </a:spcAft>
              <a:buNone/>
            </a:pPr>
            <a:r>
              <a:t/>
            </a:r>
            <a:endParaRPr sz="3600">
              <a:solidFill>
                <a:srgbClr val="2064FB"/>
              </a:solidFill>
              <a:latin typeface="Montserrat SemiBold"/>
              <a:ea typeface="Montserrat SemiBold"/>
              <a:cs typeface="Montserrat SemiBold"/>
              <a:sym typeface="Montserrat SemiBold"/>
            </a:endParaRPr>
          </a:p>
          <a:p>
            <a:pPr indent="0" lvl="0" marL="0" rtl="0" algn="l">
              <a:lnSpc>
                <a:spcPct val="150000"/>
              </a:lnSpc>
              <a:spcBef>
                <a:spcPts val="360"/>
              </a:spcBef>
              <a:spcAft>
                <a:spcPts val="0"/>
              </a:spcAft>
              <a:buNone/>
            </a:pPr>
            <a:r>
              <a:t/>
            </a:r>
            <a:endParaRPr sz="3600">
              <a:solidFill>
                <a:srgbClr val="2064FB"/>
              </a:solidFill>
              <a:latin typeface="Montserrat SemiBold"/>
              <a:ea typeface="Montserrat SemiBold"/>
              <a:cs typeface="Montserrat SemiBold"/>
              <a:sym typeface="Montserrat SemiBold"/>
            </a:endParaRPr>
          </a:p>
        </p:txBody>
      </p:sp>
      <p:cxnSp>
        <p:nvCxnSpPr>
          <p:cNvPr id="348" name="Google Shape;348;gdfdf75e727_0_254"/>
          <p:cNvCxnSpPr/>
          <p:nvPr/>
        </p:nvCxnSpPr>
        <p:spPr>
          <a:xfrm rot="10800000">
            <a:off x="9502900" y="-963400"/>
            <a:ext cx="2188200" cy="2188200"/>
          </a:xfrm>
          <a:prstGeom prst="straightConnector1">
            <a:avLst/>
          </a:prstGeom>
          <a:noFill/>
          <a:ln cap="flat" cmpd="sng" w="38100">
            <a:solidFill>
              <a:schemeClr val="dk1"/>
            </a:solidFill>
            <a:prstDash val="solid"/>
            <a:round/>
            <a:headEnd len="med" w="med" type="none"/>
            <a:tailEnd len="med" w="med" type="none"/>
          </a:ln>
        </p:spPr>
      </p:cxnSp>
      <p:pic>
        <p:nvPicPr>
          <p:cNvPr id="349" name="Google Shape;349;gdfdf75e727_0_254"/>
          <p:cNvPicPr preferRelativeResize="0"/>
          <p:nvPr/>
        </p:nvPicPr>
        <p:blipFill>
          <a:blip r:embed="rId4">
            <a:alphaModFix/>
          </a:blip>
          <a:stretch>
            <a:fillRect/>
          </a:stretch>
        </p:blipFill>
        <p:spPr>
          <a:xfrm>
            <a:off x="0" y="836625"/>
            <a:ext cx="7010400" cy="5257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gdfc86056bb_0_273"/>
          <p:cNvSpPr/>
          <p:nvPr/>
        </p:nvSpPr>
        <p:spPr>
          <a:xfrm rot="-5400000">
            <a:off x="8153100" y="2819100"/>
            <a:ext cx="4028700" cy="4049100"/>
          </a:xfrm>
          <a:prstGeom prst="rtTriangle">
            <a:avLst/>
          </a:pr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gdfc86056bb_0_273"/>
          <p:cNvSpPr/>
          <p:nvPr/>
        </p:nvSpPr>
        <p:spPr>
          <a:xfrm>
            <a:off x="0" y="3430050"/>
            <a:ext cx="12192000" cy="2827200"/>
          </a:xfrm>
          <a:prstGeom prst="rect">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pic>
        <p:nvPicPr>
          <p:cNvPr descr="D:\Наташа\корел\сувалкина\презентация НЕЙРОНКИ\ДОД\1.png" id="111" name="Google Shape;111;gdfc86056bb_0_273"/>
          <p:cNvPicPr preferRelativeResize="0"/>
          <p:nvPr/>
        </p:nvPicPr>
        <p:blipFill rotWithShape="1">
          <a:blip r:embed="rId3">
            <a:alphaModFix amt="25000"/>
          </a:blip>
          <a:srcRect b="0" l="0" r="0" t="0"/>
          <a:stretch/>
        </p:blipFill>
        <p:spPr>
          <a:xfrm>
            <a:off x="0" y="3430075"/>
            <a:ext cx="3985428" cy="2827126"/>
          </a:xfrm>
          <a:prstGeom prst="rect">
            <a:avLst/>
          </a:prstGeom>
          <a:noFill/>
          <a:ln>
            <a:noFill/>
          </a:ln>
        </p:spPr>
      </p:pic>
      <p:pic>
        <p:nvPicPr>
          <p:cNvPr descr="D:\Наташа\корел\сувалкина\презентация НЕЙРОНКИ\ДОД\1.png" id="112" name="Google Shape;112;gdfc86056bb_0_273"/>
          <p:cNvPicPr preferRelativeResize="0"/>
          <p:nvPr/>
        </p:nvPicPr>
        <p:blipFill rotWithShape="1">
          <a:blip r:embed="rId3">
            <a:alphaModFix amt="25000"/>
          </a:blip>
          <a:srcRect b="0" l="0" r="0" t="0"/>
          <a:stretch/>
        </p:blipFill>
        <p:spPr>
          <a:xfrm>
            <a:off x="4103288" y="3430075"/>
            <a:ext cx="3985428" cy="2827126"/>
          </a:xfrm>
          <a:prstGeom prst="rect">
            <a:avLst/>
          </a:prstGeom>
          <a:noFill/>
          <a:ln>
            <a:noFill/>
          </a:ln>
        </p:spPr>
      </p:pic>
      <p:pic>
        <p:nvPicPr>
          <p:cNvPr descr="D:\Наташа\корел\сувалкина\презентация НЕЙРОНКИ\ДОД\1.png" id="113" name="Google Shape;113;gdfc86056bb_0_273"/>
          <p:cNvPicPr preferRelativeResize="0"/>
          <p:nvPr/>
        </p:nvPicPr>
        <p:blipFill rotWithShape="1">
          <a:blip r:embed="rId3">
            <a:alphaModFix amt="25000"/>
          </a:blip>
          <a:srcRect b="0" l="0" r="0" t="0"/>
          <a:stretch/>
        </p:blipFill>
        <p:spPr>
          <a:xfrm>
            <a:off x="8206575" y="3430075"/>
            <a:ext cx="3985428" cy="2827126"/>
          </a:xfrm>
          <a:prstGeom prst="rect">
            <a:avLst/>
          </a:prstGeom>
          <a:noFill/>
          <a:ln>
            <a:noFill/>
          </a:ln>
        </p:spPr>
      </p:pic>
      <p:sp>
        <p:nvSpPr>
          <p:cNvPr id="114" name="Google Shape;114;gdfc86056bb_0_273"/>
          <p:cNvSpPr txBox="1"/>
          <p:nvPr>
            <p:ph idx="1" type="body"/>
          </p:nvPr>
        </p:nvSpPr>
        <p:spPr>
          <a:xfrm>
            <a:off x="609600" y="1174026"/>
            <a:ext cx="10972800" cy="913800"/>
          </a:xfrm>
          <a:prstGeom prst="rect">
            <a:avLst/>
          </a:prstGeom>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Arial"/>
              <a:buNone/>
            </a:pPr>
            <a:r>
              <a:rPr lang="ru-RU" sz="3600">
                <a:solidFill>
                  <a:schemeClr val="dk1"/>
                </a:solidFill>
                <a:latin typeface="Montserrat Medium"/>
                <a:ea typeface="Montserrat Medium"/>
                <a:cs typeface="Montserrat Medium"/>
                <a:sym typeface="Montserrat Medium"/>
              </a:rPr>
              <a:t>для обучения нейронных сетей</a:t>
            </a:r>
            <a:endParaRPr sz="3600">
              <a:solidFill>
                <a:schemeClr val="dk1"/>
              </a:solidFill>
              <a:latin typeface="Montserrat Medium"/>
              <a:ea typeface="Montserrat Medium"/>
              <a:cs typeface="Montserrat Medium"/>
              <a:sym typeface="Montserrat Medium"/>
            </a:endParaRPr>
          </a:p>
          <a:p>
            <a:pPr indent="0" lvl="0" marL="0" rtl="0" algn="ctr">
              <a:lnSpc>
                <a:spcPct val="100000"/>
              </a:lnSpc>
              <a:spcBef>
                <a:spcPts val="0"/>
              </a:spcBef>
              <a:spcAft>
                <a:spcPts val="0"/>
              </a:spcAft>
              <a:buClr>
                <a:schemeClr val="dk1"/>
              </a:buClr>
              <a:buSzPts val="4000"/>
              <a:buFont typeface="Arial"/>
              <a:buNone/>
            </a:pPr>
            <a:r>
              <a:t/>
            </a:r>
            <a:endParaRPr sz="3600">
              <a:solidFill>
                <a:schemeClr val="dk1"/>
              </a:solidFill>
              <a:latin typeface="Montserrat Medium"/>
              <a:ea typeface="Montserrat Medium"/>
              <a:cs typeface="Montserrat Medium"/>
              <a:sym typeface="Montserrat Medium"/>
            </a:endParaRPr>
          </a:p>
          <a:p>
            <a:pPr indent="0" lvl="0" marL="0" rtl="0" algn="ctr">
              <a:spcBef>
                <a:spcPts val="1000"/>
              </a:spcBef>
              <a:spcAft>
                <a:spcPts val="0"/>
              </a:spcAft>
              <a:buNone/>
            </a:pPr>
            <a:r>
              <a:t/>
            </a:r>
            <a:endParaRPr sz="3600">
              <a:solidFill>
                <a:schemeClr val="dk1"/>
              </a:solidFill>
              <a:latin typeface="Montserrat Medium"/>
              <a:ea typeface="Montserrat Medium"/>
              <a:cs typeface="Montserrat Medium"/>
              <a:sym typeface="Montserrat Medium"/>
            </a:endParaRPr>
          </a:p>
          <a:p>
            <a:pPr indent="0" lvl="0" marL="0" rtl="0" algn="ctr">
              <a:spcBef>
                <a:spcPts val="1000"/>
              </a:spcBef>
              <a:spcAft>
                <a:spcPts val="0"/>
              </a:spcAft>
              <a:buNone/>
            </a:pPr>
            <a:r>
              <a:t/>
            </a:r>
            <a:endParaRPr sz="3600">
              <a:solidFill>
                <a:schemeClr val="dk1"/>
              </a:solidFill>
              <a:latin typeface="Montserrat Medium"/>
              <a:ea typeface="Montserrat Medium"/>
              <a:cs typeface="Montserrat Medium"/>
              <a:sym typeface="Montserrat Medium"/>
            </a:endParaRPr>
          </a:p>
        </p:txBody>
      </p:sp>
      <p:sp>
        <p:nvSpPr>
          <p:cNvPr id="115" name="Google Shape;115;gdfc86056bb_0_273"/>
          <p:cNvSpPr txBox="1"/>
          <p:nvPr>
            <p:ph type="title"/>
          </p:nvPr>
        </p:nvSpPr>
        <p:spPr>
          <a:xfrm>
            <a:off x="850200" y="274650"/>
            <a:ext cx="10491600" cy="1143000"/>
          </a:xfrm>
          <a:prstGeom prst="rect">
            <a:avLst/>
          </a:prstGeom>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Arial"/>
              <a:buNone/>
            </a:pPr>
            <a:r>
              <a:rPr lang="ru-RU" sz="4800">
                <a:latin typeface="Montserrat ExtraBold"/>
                <a:ea typeface="Montserrat ExtraBold"/>
                <a:cs typeface="Montserrat ExtraBold"/>
                <a:sym typeface="Montserrat ExtraBold"/>
              </a:rPr>
              <a:t>Различные подходы </a:t>
            </a:r>
            <a:endParaRPr sz="4800">
              <a:latin typeface="Montserrat ExtraBold"/>
              <a:ea typeface="Montserrat ExtraBold"/>
              <a:cs typeface="Montserrat ExtraBold"/>
              <a:sym typeface="Montserrat ExtraBold"/>
            </a:endParaRPr>
          </a:p>
        </p:txBody>
      </p:sp>
      <p:cxnSp>
        <p:nvCxnSpPr>
          <p:cNvPr id="116" name="Google Shape;116;gdfc86056bb_0_273"/>
          <p:cNvCxnSpPr/>
          <p:nvPr/>
        </p:nvCxnSpPr>
        <p:spPr>
          <a:xfrm rot="10800000">
            <a:off x="850200" y="1988850"/>
            <a:ext cx="10491600" cy="0"/>
          </a:xfrm>
          <a:prstGeom prst="straightConnector1">
            <a:avLst/>
          </a:prstGeom>
          <a:noFill/>
          <a:ln cap="flat" cmpd="sng" w="38100">
            <a:solidFill>
              <a:schemeClr val="dk1"/>
            </a:solidFill>
            <a:prstDash val="solid"/>
            <a:round/>
            <a:headEnd len="med" w="med" type="none"/>
            <a:tailEnd len="med" w="med" type="none"/>
          </a:ln>
        </p:spPr>
      </p:cxnSp>
      <p:sp>
        <p:nvSpPr>
          <p:cNvPr id="117" name="Google Shape;117;gdfc86056bb_0_273"/>
          <p:cNvSpPr txBox="1"/>
          <p:nvPr>
            <p:ph idx="1" type="body"/>
          </p:nvPr>
        </p:nvSpPr>
        <p:spPr>
          <a:xfrm>
            <a:off x="0" y="2730969"/>
            <a:ext cx="3985500" cy="717000"/>
          </a:xfrm>
          <a:prstGeom prst="rect">
            <a:avLst/>
          </a:prstGeom>
        </p:spPr>
        <p:txBody>
          <a:bodyPr anchorCtr="0" anchor="t" bIns="45700" lIns="91425" spcFirstLastPara="1" rIns="91425" wrap="square" tIns="45700">
            <a:noAutofit/>
          </a:bodyPr>
          <a:lstStyle/>
          <a:p>
            <a:pPr indent="0" lvl="0" marL="0" rtl="0" algn="ctr">
              <a:lnSpc>
                <a:spcPct val="100000"/>
              </a:lnSpc>
              <a:spcBef>
                <a:spcPts val="0"/>
              </a:spcBef>
              <a:spcAft>
                <a:spcPts val="0"/>
              </a:spcAft>
              <a:buNone/>
            </a:pPr>
            <a:r>
              <a:rPr lang="ru-RU" sz="1800">
                <a:solidFill>
                  <a:schemeClr val="dk1"/>
                </a:solidFill>
                <a:latin typeface="Montserrat SemiBold"/>
                <a:ea typeface="Montserrat SemiBold"/>
                <a:cs typeface="Montserrat SemiBold"/>
                <a:sym typeface="Montserrat SemiBold"/>
              </a:rPr>
              <a:t>Обучение с учителем</a:t>
            </a:r>
            <a:endParaRPr sz="1800">
              <a:solidFill>
                <a:schemeClr val="dk1"/>
              </a:solidFill>
              <a:latin typeface="Montserrat SemiBold"/>
              <a:ea typeface="Montserrat SemiBold"/>
              <a:cs typeface="Montserrat SemiBold"/>
              <a:sym typeface="Montserrat SemiBold"/>
            </a:endParaRPr>
          </a:p>
          <a:p>
            <a:pPr indent="0" lvl="0" marL="0" rtl="0" algn="ctr">
              <a:lnSpc>
                <a:spcPct val="100000"/>
              </a:lnSpc>
              <a:spcBef>
                <a:spcPts val="0"/>
              </a:spcBef>
              <a:spcAft>
                <a:spcPts val="0"/>
              </a:spcAft>
              <a:buNone/>
            </a:pPr>
            <a:r>
              <a:rPr lang="ru-RU" sz="1800">
                <a:solidFill>
                  <a:schemeClr val="dk1"/>
                </a:solidFill>
                <a:latin typeface="Montserrat SemiBold"/>
                <a:ea typeface="Montserrat SemiBold"/>
                <a:cs typeface="Montserrat SemiBold"/>
                <a:sym typeface="Montserrat SemiBold"/>
              </a:rPr>
              <a:t>(классика)</a:t>
            </a:r>
            <a:endParaRPr sz="1800">
              <a:solidFill>
                <a:schemeClr val="dk1"/>
              </a:solidFill>
              <a:latin typeface="Montserrat SemiBold"/>
              <a:ea typeface="Montserrat SemiBold"/>
              <a:cs typeface="Montserrat SemiBold"/>
              <a:sym typeface="Montserrat SemiBold"/>
            </a:endParaRPr>
          </a:p>
          <a:p>
            <a:pPr indent="0" lvl="0" marL="0" rtl="0" algn="ctr">
              <a:spcBef>
                <a:spcPts val="1000"/>
              </a:spcBef>
              <a:spcAft>
                <a:spcPts val="0"/>
              </a:spcAft>
              <a:buNone/>
            </a:pPr>
            <a:r>
              <a:t/>
            </a:r>
            <a:endParaRPr sz="1800">
              <a:solidFill>
                <a:schemeClr val="dk1"/>
              </a:solidFill>
              <a:latin typeface="Montserrat SemiBold"/>
              <a:ea typeface="Montserrat SemiBold"/>
              <a:cs typeface="Montserrat SemiBold"/>
              <a:sym typeface="Montserrat SemiBold"/>
            </a:endParaRPr>
          </a:p>
          <a:p>
            <a:pPr indent="0" lvl="0" marL="0" rtl="0" algn="ctr">
              <a:spcBef>
                <a:spcPts val="1000"/>
              </a:spcBef>
              <a:spcAft>
                <a:spcPts val="0"/>
              </a:spcAft>
              <a:buNone/>
            </a:pPr>
            <a:r>
              <a:t/>
            </a:r>
            <a:endParaRPr sz="1800">
              <a:solidFill>
                <a:schemeClr val="dk1"/>
              </a:solidFill>
              <a:latin typeface="Montserrat SemiBold"/>
              <a:ea typeface="Montserrat SemiBold"/>
              <a:cs typeface="Montserrat SemiBold"/>
              <a:sym typeface="Montserrat SemiBold"/>
            </a:endParaRPr>
          </a:p>
        </p:txBody>
      </p:sp>
      <p:sp>
        <p:nvSpPr>
          <p:cNvPr id="118" name="Google Shape;118;gdfc86056bb_0_273"/>
          <p:cNvSpPr txBox="1"/>
          <p:nvPr>
            <p:ph idx="1" type="body"/>
          </p:nvPr>
        </p:nvSpPr>
        <p:spPr>
          <a:xfrm>
            <a:off x="4071450" y="2730969"/>
            <a:ext cx="3985500" cy="717000"/>
          </a:xfrm>
          <a:prstGeom prst="rect">
            <a:avLst/>
          </a:prstGeom>
        </p:spPr>
        <p:txBody>
          <a:bodyPr anchorCtr="0" anchor="t" bIns="45700" lIns="91425" spcFirstLastPara="1" rIns="91425" wrap="square" tIns="45700">
            <a:noAutofit/>
          </a:bodyPr>
          <a:lstStyle/>
          <a:p>
            <a:pPr indent="0" lvl="0" marL="0" rtl="0" algn="ctr">
              <a:lnSpc>
                <a:spcPct val="100000"/>
              </a:lnSpc>
              <a:spcBef>
                <a:spcPts val="0"/>
              </a:spcBef>
              <a:spcAft>
                <a:spcPts val="0"/>
              </a:spcAft>
              <a:buNone/>
            </a:pPr>
            <a:r>
              <a:rPr lang="ru-RU" sz="1800">
                <a:solidFill>
                  <a:schemeClr val="dk1"/>
                </a:solidFill>
                <a:latin typeface="Montserrat SemiBold"/>
                <a:ea typeface="Montserrat SemiBold"/>
                <a:cs typeface="Montserrat SemiBold"/>
                <a:sym typeface="Montserrat SemiBold"/>
              </a:rPr>
              <a:t>Обучение без учителя</a:t>
            </a:r>
            <a:endParaRPr sz="1800">
              <a:solidFill>
                <a:schemeClr val="dk1"/>
              </a:solidFill>
              <a:latin typeface="Montserrat SemiBold"/>
              <a:ea typeface="Montserrat SemiBold"/>
              <a:cs typeface="Montserrat SemiBold"/>
              <a:sym typeface="Montserrat SemiBold"/>
            </a:endParaRPr>
          </a:p>
          <a:p>
            <a:pPr indent="0" lvl="0" marL="0" rtl="0" algn="ctr">
              <a:lnSpc>
                <a:spcPct val="100000"/>
              </a:lnSpc>
              <a:spcBef>
                <a:spcPts val="0"/>
              </a:spcBef>
              <a:spcAft>
                <a:spcPts val="0"/>
              </a:spcAft>
              <a:buNone/>
            </a:pPr>
            <a:r>
              <a:rPr lang="ru-RU" sz="1800">
                <a:solidFill>
                  <a:schemeClr val="dk1"/>
                </a:solidFill>
                <a:latin typeface="Montserrat SemiBold"/>
                <a:ea typeface="Montserrat SemiBold"/>
                <a:cs typeface="Montserrat SemiBold"/>
                <a:sym typeface="Montserrat SemiBold"/>
              </a:rPr>
              <a:t>(т.п. кластеризация)</a:t>
            </a:r>
            <a:endParaRPr sz="1800">
              <a:solidFill>
                <a:schemeClr val="dk1"/>
              </a:solidFill>
              <a:latin typeface="Montserrat SemiBold"/>
              <a:ea typeface="Montserrat SemiBold"/>
              <a:cs typeface="Montserrat SemiBold"/>
              <a:sym typeface="Montserrat SemiBold"/>
            </a:endParaRPr>
          </a:p>
          <a:p>
            <a:pPr indent="0" lvl="0" marL="0" rtl="0" algn="ctr">
              <a:spcBef>
                <a:spcPts val="1000"/>
              </a:spcBef>
              <a:spcAft>
                <a:spcPts val="0"/>
              </a:spcAft>
              <a:buNone/>
            </a:pPr>
            <a:r>
              <a:t/>
            </a:r>
            <a:endParaRPr sz="1800">
              <a:solidFill>
                <a:schemeClr val="dk1"/>
              </a:solidFill>
              <a:latin typeface="Montserrat SemiBold"/>
              <a:ea typeface="Montserrat SemiBold"/>
              <a:cs typeface="Montserrat SemiBold"/>
              <a:sym typeface="Montserrat SemiBold"/>
            </a:endParaRPr>
          </a:p>
          <a:p>
            <a:pPr indent="0" lvl="0" marL="0" rtl="0" algn="ctr">
              <a:spcBef>
                <a:spcPts val="1000"/>
              </a:spcBef>
              <a:spcAft>
                <a:spcPts val="0"/>
              </a:spcAft>
              <a:buNone/>
            </a:pPr>
            <a:r>
              <a:t/>
            </a:r>
            <a:endParaRPr sz="1800">
              <a:solidFill>
                <a:schemeClr val="dk1"/>
              </a:solidFill>
              <a:latin typeface="Montserrat SemiBold"/>
              <a:ea typeface="Montserrat SemiBold"/>
              <a:cs typeface="Montserrat SemiBold"/>
              <a:sym typeface="Montserrat SemiBold"/>
            </a:endParaRPr>
          </a:p>
        </p:txBody>
      </p:sp>
      <p:sp>
        <p:nvSpPr>
          <p:cNvPr id="119" name="Google Shape;119;gdfc86056bb_0_273"/>
          <p:cNvSpPr txBox="1"/>
          <p:nvPr>
            <p:ph idx="1" type="body"/>
          </p:nvPr>
        </p:nvSpPr>
        <p:spPr>
          <a:xfrm>
            <a:off x="8206538" y="2730969"/>
            <a:ext cx="3985500" cy="717000"/>
          </a:xfrm>
          <a:prstGeom prst="rect">
            <a:avLst/>
          </a:prstGeom>
        </p:spPr>
        <p:txBody>
          <a:bodyPr anchorCtr="0" anchor="t" bIns="45700" lIns="91425" spcFirstLastPara="1" rIns="91425" wrap="square" tIns="45700">
            <a:noAutofit/>
          </a:bodyPr>
          <a:lstStyle/>
          <a:p>
            <a:pPr indent="0" lvl="0" marL="0" rtl="0" algn="ctr">
              <a:lnSpc>
                <a:spcPct val="100000"/>
              </a:lnSpc>
              <a:spcBef>
                <a:spcPts val="0"/>
              </a:spcBef>
              <a:spcAft>
                <a:spcPts val="0"/>
              </a:spcAft>
              <a:buNone/>
            </a:pPr>
            <a:r>
              <a:rPr lang="ru-RU" sz="1800">
                <a:solidFill>
                  <a:srgbClr val="2064FB"/>
                </a:solidFill>
                <a:latin typeface="Montserrat SemiBold"/>
                <a:ea typeface="Montserrat SemiBold"/>
                <a:cs typeface="Montserrat SemiBold"/>
                <a:sym typeface="Montserrat SemiBold"/>
              </a:rPr>
              <a:t>Обучение </a:t>
            </a:r>
            <a:endParaRPr sz="1800">
              <a:solidFill>
                <a:srgbClr val="2064FB"/>
              </a:solidFill>
              <a:latin typeface="Montserrat SemiBold"/>
              <a:ea typeface="Montserrat SemiBold"/>
              <a:cs typeface="Montserrat SemiBold"/>
              <a:sym typeface="Montserrat SemiBold"/>
            </a:endParaRPr>
          </a:p>
          <a:p>
            <a:pPr indent="0" lvl="0" marL="0" rtl="0" algn="ctr">
              <a:lnSpc>
                <a:spcPct val="100000"/>
              </a:lnSpc>
              <a:spcBef>
                <a:spcPts val="0"/>
              </a:spcBef>
              <a:spcAft>
                <a:spcPts val="0"/>
              </a:spcAft>
              <a:buNone/>
            </a:pPr>
            <a:r>
              <a:rPr lang="ru-RU" sz="1800">
                <a:solidFill>
                  <a:srgbClr val="2064FB"/>
                </a:solidFill>
                <a:latin typeface="Montserrat SemiBold"/>
                <a:ea typeface="Montserrat SemiBold"/>
                <a:cs typeface="Montserrat SemiBold"/>
                <a:sym typeface="Montserrat SemiBold"/>
              </a:rPr>
              <a:t>с подкреплением</a:t>
            </a:r>
            <a:endParaRPr sz="1800">
              <a:solidFill>
                <a:srgbClr val="2064FB"/>
              </a:solidFill>
              <a:latin typeface="Montserrat SemiBold"/>
              <a:ea typeface="Montserrat SemiBold"/>
              <a:cs typeface="Montserrat SemiBold"/>
              <a:sym typeface="Montserrat SemiBold"/>
            </a:endParaRPr>
          </a:p>
          <a:p>
            <a:pPr indent="0" lvl="0" marL="0" rtl="0" algn="ctr">
              <a:spcBef>
                <a:spcPts val="1000"/>
              </a:spcBef>
              <a:spcAft>
                <a:spcPts val="0"/>
              </a:spcAft>
              <a:buNone/>
            </a:pPr>
            <a:r>
              <a:t/>
            </a:r>
            <a:endParaRPr sz="1800">
              <a:solidFill>
                <a:srgbClr val="2064FB"/>
              </a:solidFill>
              <a:latin typeface="Montserrat SemiBold"/>
              <a:ea typeface="Montserrat SemiBold"/>
              <a:cs typeface="Montserrat SemiBold"/>
              <a:sym typeface="Montserrat SemiBold"/>
            </a:endParaRPr>
          </a:p>
          <a:p>
            <a:pPr indent="0" lvl="0" marL="0" rtl="0" algn="ctr">
              <a:spcBef>
                <a:spcPts val="1000"/>
              </a:spcBef>
              <a:spcAft>
                <a:spcPts val="0"/>
              </a:spcAft>
              <a:buNone/>
            </a:pPr>
            <a:r>
              <a:t/>
            </a:r>
            <a:endParaRPr sz="1800">
              <a:solidFill>
                <a:srgbClr val="2064FB"/>
              </a:solidFill>
              <a:latin typeface="Montserrat SemiBold"/>
              <a:ea typeface="Montserrat SemiBold"/>
              <a:cs typeface="Montserrat SemiBold"/>
              <a:sym typeface="Montserrat SemiBold"/>
            </a:endParaRPr>
          </a:p>
        </p:txBody>
      </p:sp>
      <p:sp>
        <p:nvSpPr>
          <p:cNvPr id="120" name="Google Shape;120;gdfc86056bb_0_273"/>
          <p:cNvSpPr txBox="1"/>
          <p:nvPr>
            <p:ph idx="1" type="body"/>
          </p:nvPr>
        </p:nvSpPr>
        <p:spPr>
          <a:xfrm>
            <a:off x="0" y="3725500"/>
            <a:ext cx="3733200" cy="2684100"/>
          </a:xfrm>
          <a:prstGeom prst="rect">
            <a:avLst/>
          </a:prstGeom>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SzPts val="1800"/>
              <a:buFont typeface="Montserrat"/>
              <a:buChar char="•"/>
            </a:pPr>
            <a:r>
              <a:rPr lang="ru-RU" sz="1800">
                <a:solidFill>
                  <a:schemeClr val="dk1"/>
                </a:solidFill>
                <a:latin typeface="Montserrat"/>
                <a:ea typeface="Montserrat"/>
                <a:cs typeface="Montserrat"/>
                <a:sym typeface="Montserrat"/>
              </a:rPr>
              <a:t>Есть готовая, размеченная база (X_train и Y_train)</a:t>
            </a:r>
            <a:endParaRPr sz="1800">
              <a:solidFill>
                <a:schemeClr val="dk1"/>
              </a:solidFill>
              <a:latin typeface="Montserrat"/>
              <a:ea typeface="Montserrat"/>
              <a:cs typeface="Montserrat"/>
              <a:sym typeface="Montserrat"/>
            </a:endParaRPr>
          </a:p>
          <a:p>
            <a:pPr indent="-342900" lvl="0" marL="457200" rtl="0" algn="l">
              <a:lnSpc>
                <a:spcPct val="115000"/>
              </a:lnSpc>
              <a:spcBef>
                <a:spcPts val="1000"/>
              </a:spcBef>
              <a:spcAft>
                <a:spcPts val="0"/>
              </a:spcAft>
              <a:buSzPts val="1800"/>
              <a:buFont typeface="Montserrat"/>
              <a:buChar char="•"/>
            </a:pPr>
            <a:r>
              <a:rPr lang="ru-RU" sz="1800">
                <a:solidFill>
                  <a:schemeClr val="dk1"/>
                </a:solidFill>
                <a:latin typeface="Montserrat"/>
                <a:ea typeface="Montserrat"/>
                <a:cs typeface="Montserrat"/>
                <a:sym typeface="Montserrat"/>
              </a:rPr>
              <a:t>Базу нужно размечать и собирать (это не всегда возможно или практично)</a:t>
            </a:r>
            <a:endParaRPr sz="1800">
              <a:solidFill>
                <a:schemeClr val="dk1"/>
              </a:solidFill>
              <a:latin typeface="Montserrat Medium"/>
              <a:ea typeface="Montserrat Medium"/>
              <a:cs typeface="Montserrat Medium"/>
              <a:sym typeface="Montserrat Medium"/>
            </a:endParaRPr>
          </a:p>
          <a:p>
            <a:pPr indent="0" lvl="0" marL="0" rtl="0" algn="l">
              <a:spcBef>
                <a:spcPts val="1000"/>
              </a:spcBef>
              <a:spcAft>
                <a:spcPts val="0"/>
              </a:spcAft>
              <a:buNone/>
            </a:pPr>
            <a:r>
              <a:t/>
            </a:r>
            <a:endParaRPr sz="1800">
              <a:solidFill>
                <a:schemeClr val="dk1"/>
              </a:solidFill>
              <a:latin typeface="Montserrat Medium"/>
              <a:ea typeface="Montserrat Medium"/>
              <a:cs typeface="Montserrat Medium"/>
              <a:sym typeface="Montserrat Medium"/>
            </a:endParaRPr>
          </a:p>
          <a:p>
            <a:pPr indent="0" lvl="0" marL="0" rtl="0" algn="l">
              <a:spcBef>
                <a:spcPts val="1000"/>
              </a:spcBef>
              <a:spcAft>
                <a:spcPts val="1000"/>
              </a:spcAft>
              <a:buNone/>
            </a:pPr>
            <a:r>
              <a:t/>
            </a:r>
            <a:endParaRPr sz="1800">
              <a:solidFill>
                <a:schemeClr val="dk1"/>
              </a:solidFill>
              <a:latin typeface="Montserrat Medium"/>
              <a:ea typeface="Montserrat Medium"/>
              <a:cs typeface="Montserrat Medium"/>
              <a:sym typeface="Montserrat Medium"/>
            </a:endParaRPr>
          </a:p>
        </p:txBody>
      </p:sp>
      <p:sp>
        <p:nvSpPr>
          <p:cNvPr id="121" name="Google Shape;121;gdfc86056bb_0_273"/>
          <p:cNvSpPr txBox="1"/>
          <p:nvPr>
            <p:ph idx="1" type="body"/>
          </p:nvPr>
        </p:nvSpPr>
        <p:spPr>
          <a:xfrm>
            <a:off x="4071446" y="3725492"/>
            <a:ext cx="3985500" cy="2684100"/>
          </a:xfrm>
          <a:prstGeom prst="rect">
            <a:avLst/>
          </a:prstGeom>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SzPts val="1800"/>
              <a:buFont typeface="Montserrat"/>
              <a:buChar char="•"/>
            </a:pPr>
            <a:r>
              <a:rPr lang="ru-RU" sz="1800">
                <a:solidFill>
                  <a:schemeClr val="dk1"/>
                </a:solidFill>
                <a:latin typeface="Montserrat"/>
                <a:ea typeface="Montserrat"/>
                <a:cs typeface="Montserrat"/>
                <a:sym typeface="Montserrat"/>
              </a:rPr>
              <a:t>В базе есть примеры (X_train) но нету правильных ответов (Y_train)</a:t>
            </a:r>
            <a:endParaRPr sz="1800">
              <a:solidFill>
                <a:schemeClr val="dk1"/>
              </a:solidFill>
              <a:latin typeface="Montserrat"/>
              <a:ea typeface="Montserrat"/>
              <a:cs typeface="Montserrat"/>
              <a:sym typeface="Montserrat"/>
            </a:endParaRPr>
          </a:p>
          <a:p>
            <a:pPr indent="-342900" lvl="0" marL="457200" rtl="0" algn="l">
              <a:lnSpc>
                <a:spcPct val="115000"/>
              </a:lnSpc>
              <a:spcBef>
                <a:spcPts val="1000"/>
              </a:spcBef>
              <a:spcAft>
                <a:spcPts val="0"/>
              </a:spcAft>
              <a:buSzPts val="1800"/>
              <a:buFont typeface="Montserrat"/>
              <a:buChar char="•"/>
            </a:pPr>
            <a:r>
              <a:rPr lang="ru-RU" sz="1800">
                <a:solidFill>
                  <a:schemeClr val="dk1"/>
                </a:solidFill>
                <a:latin typeface="Montserrat"/>
                <a:ea typeface="Montserrat"/>
                <a:cs typeface="Montserrat"/>
                <a:sym typeface="Montserrat"/>
              </a:rPr>
              <a:t>Далеко не все задачи можно решать таким подходом</a:t>
            </a:r>
            <a:endParaRPr sz="1800">
              <a:solidFill>
                <a:schemeClr val="dk1"/>
              </a:solidFill>
              <a:latin typeface="Montserrat Medium"/>
              <a:ea typeface="Montserrat Medium"/>
              <a:cs typeface="Montserrat Medium"/>
              <a:sym typeface="Montserrat Medium"/>
            </a:endParaRPr>
          </a:p>
          <a:p>
            <a:pPr indent="0" lvl="0" marL="0" rtl="0" algn="l">
              <a:spcBef>
                <a:spcPts val="1000"/>
              </a:spcBef>
              <a:spcAft>
                <a:spcPts val="0"/>
              </a:spcAft>
              <a:buNone/>
            </a:pPr>
            <a:r>
              <a:t/>
            </a:r>
            <a:endParaRPr sz="1800">
              <a:solidFill>
                <a:schemeClr val="dk1"/>
              </a:solidFill>
              <a:latin typeface="Montserrat Medium"/>
              <a:ea typeface="Montserrat Medium"/>
              <a:cs typeface="Montserrat Medium"/>
              <a:sym typeface="Montserrat Medium"/>
            </a:endParaRPr>
          </a:p>
          <a:p>
            <a:pPr indent="0" lvl="0" marL="0" rtl="0" algn="l">
              <a:spcBef>
                <a:spcPts val="1000"/>
              </a:spcBef>
              <a:spcAft>
                <a:spcPts val="1000"/>
              </a:spcAft>
              <a:buNone/>
            </a:pPr>
            <a:r>
              <a:t/>
            </a:r>
            <a:endParaRPr sz="1800">
              <a:solidFill>
                <a:schemeClr val="dk1"/>
              </a:solidFill>
              <a:latin typeface="Montserrat Medium"/>
              <a:ea typeface="Montserrat Medium"/>
              <a:cs typeface="Montserrat Medium"/>
              <a:sym typeface="Montserrat Medium"/>
            </a:endParaRPr>
          </a:p>
        </p:txBody>
      </p:sp>
      <p:sp>
        <p:nvSpPr>
          <p:cNvPr id="122" name="Google Shape;122;gdfc86056bb_0_273"/>
          <p:cNvSpPr txBox="1"/>
          <p:nvPr>
            <p:ph idx="1" type="body"/>
          </p:nvPr>
        </p:nvSpPr>
        <p:spPr>
          <a:xfrm>
            <a:off x="8206525" y="3725500"/>
            <a:ext cx="3733200" cy="2684100"/>
          </a:xfrm>
          <a:prstGeom prst="rect">
            <a:avLst/>
          </a:prstGeom>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SzPts val="1800"/>
              <a:buFont typeface="Montserrat"/>
              <a:buChar char="•"/>
            </a:pPr>
            <a:r>
              <a:rPr lang="ru-RU" sz="1800">
                <a:solidFill>
                  <a:schemeClr val="dk1"/>
                </a:solidFill>
                <a:latin typeface="Montserrat"/>
                <a:ea typeface="Montserrat"/>
                <a:cs typeface="Montserrat"/>
                <a:sym typeface="Montserrat"/>
              </a:rPr>
              <a:t>Полное отсутствие готовой базы</a:t>
            </a:r>
            <a:endParaRPr sz="1800">
              <a:solidFill>
                <a:schemeClr val="dk1"/>
              </a:solidFill>
              <a:latin typeface="Montserrat"/>
              <a:ea typeface="Montserrat"/>
              <a:cs typeface="Montserrat"/>
              <a:sym typeface="Montserrat"/>
            </a:endParaRPr>
          </a:p>
          <a:p>
            <a:pPr indent="-342900" lvl="0" marL="457200" rtl="0" algn="l">
              <a:lnSpc>
                <a:spcPct val="115000"/>
              </a:lnSpc>
              <a:spcBef>
                <a:spcPts val="1000"/>
              </a:spcBef>
              <a:spcAft>
                <a:spcPts val="0"/>
              </a:spcAft>
              <a:buSzPts val="1800"/>
              <a:buFont typeface="Montserrat"/>
              <a:buChar char="•"/>
            </a:pPr>
            <a:r>
              <a:rPr lang="ru-RU" sz="1800">
                <a:solidFill>
                  <a:schemeClr val="dk1"/>
                </a:solidFill>
                <a:latin typeface="Montserrat"/>
                <a:ea typeface="Montserrat"/>
                <a:cs typeface="Montserrat"/>
                <a:sym typeface="Montserrat"/>
              </a:rPr>
              <a:t>Хорошо подходит к задачам где нет возможности достать базу</a:t>
            </a:r>
            <a:endParaRPr sz="1800">
              <a:solidFill>
                <a:schemeClr val="dk1"/>
              </a:solidFill>
              <a:latin typeface="Montserrat Medium"/>
              <a:ea typeface="Montserrat Medium"/>
              <a:cs typeface="Montserrat Medium"/>
              <a:sym typeface="Montserrat Medium"/>
            </a:endParaRPr>
          </a:p>
          <a:p>
            <a:pPr indent="0" lvl="0" marL="0" rtl="0" algn="l">
              <a:spcBef>
                <a:spcPts val="1000"/>
              </a:spcBef>
              <a:spcAft>
                <a:spcPts val="0"/>
              </a:spcAft>
              <a:buNone/>
            </a:pPr>
            <a:r>
              <a:t/>
            </a:r>
            <a:endParaRPr sz="1800">
              <a:solidFill>
                <a:schemeClr val="dk1"/>
              </a:solidFill>
              <a:latin typeface="Montserrat Medium"/>
              <a:ea typeface="Montserrat Medium"/>
              <a:cs typeface="Montserrat Medium"/>
              <a:sym typeface="Montserrat Medium"/>
            </a:endParaRPr>
          </a:p>
          <a:p>
            <a:pPr indent="0" lvl="0" marL="0" rtl="0" algn="l">
              <a:spcBef>
                <a:spcPts val="1000"/>
              </a:spcBef>
              <a:spcAft>
                <a:spcPts val="1000"/>
              </a:spcAft>
              <a:buNone/>
            </a:pPr>
            <a:r>
              <a:t/>
            </a:r>
            <a:endParaRPr sz="1800">
              <a:solidFill>
                <a:schemeClr val="dk1"/>
              </a:solidFill>
              <a:latin typeface="Montserrat Medium"/>
              <a:ea typeface="Montserrat Medium"/>
              <a:cs typeface="Montserrat Medium"/>
              <a:sym typeface="Montserrat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116"/>
                                        </p:tgtEl>
                                        <p:attrNameLst>
                                          <p:attrName>style.visibility</p:attrName>
                                        </p:attrNameLst>
                                      </p:cBhvr>
                                      <p:to>
                                        <p:strVal val="visible"/>
                                      </p:to>
                                    </p:set>
                                    <p:anim calcmode="lin" valueType="num">
                                      <p:cBhvr additive="base">
                                        <p:cTn dur="600"/>
                                        <p:tgtEl>
                                          <p:spTgt spid="116"/>
                                        </p:tgtEl>
                                        <p:attrNameLst>
                                          <p:attrName>ppt_x</p:attrName>
                                        </p:attrNameLst>
                                      </p:cBhvr>
                                      <p:tavLst>
                                        <p:tav fmla="" tm="0">
                                          <p:val>
                                            <p:strVal val="#ppt_x+1"/>
                                          </p:val>
                                        </p:tav>
                                        <p:tav fmla="" tm="100000">
                                          <p:val>
                                            <p:strVal val="#ppt_x"/>
                                          </p:val>
                                        </p:tav>
                                      </p:tavLst>
                                    </p:anim>
                                  </p:childTnLst>
                                </p:cTn>
                              </p:par>
                            </p:childTnLst>
                          </p:cTn>
                        </p:par>
                        <p:par>
                          <p:cTn fill="hold">
                            <p:stCondLst>
                              <p:cond delay="600"/>
                            </p:stCondLst>
                            <p:childTnLst>
                              <p:par>
                                <p:cTn fill="hold" nodeType="afterEffect" presetClass="entr" presetID="2" presetSubtype="8">
                                  <p:stCondLst>
                                    <p:cond delay="0"/>
                                  </p:stCondLst>
                                  <p:childTnLst>
                                    <p:set>
                                      <p:cBhvr>
                                        <p:cTn dur="1" fill="hold">
                                          <p:stCondLst>
                                            <p:cond delay="0"/>
                                          </p:stCondLst>
                                        </p:cTn>
                                        <p:tgtEl>
                                          <p:spTgt spid="114"/>
                                        </p:tgtEl>
                                        <p:attrNameLst>
                                          <p:attrName>style.visibility</p:attrName>
                                        </p:attrNameLst>
                                      </p:cBhvr>
                                      <p:to>
                                        <p:strVal val="visible"/>
                                      </p:to>
                                    </p:set>
                                    <p:anim calcmode="lin" valueType="num">
                                      <p:cBhvr additive="base">
                                        <p:cTn dur="600"/>
                                        <p:tgtEl>
                                          <p:spTgt spid="11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pic>
        <p:nvPicPr>
          <p:cNvPr descr="D:\Наташа\корел\сувалкина\презентация НЕЙРОНКИ\ДОД\20.png" id="354" name="Google Shape;354;gdfdf75e727_0_34"/>
          <p:cNvPicPr preferRelativeResize="0"/>
          <p:nvPr/>
        </p:nvPicPr>
        <p:blipFill rotWithShape="1">
          <a:blip r:embed="rId3">
            <a:alphaModFix/>
          </a:blip>
          <a:srcRect b="0" l="0" r="0" t="0"/>
          <a:stretch/>
        </p:blipFill>
        <p:spPr>
          <a:xfrm rot="10800000">
            <a:off x="-2995651" y="0"/>
            <a:ext cx="5940800" cy="2999750"/>
          </a:xfrm>
          <a:prstGeom prst="flowChartExtract">
            <a:avLst/>
          </a:prstGeom>
          <a:noFill/>
          <a:ln>
            <a:noFill/>
          </a:ln>
        </p:spPr>
      </p:pic>
      <p:grpSp>
        <p:nvGrpSpPr>
          <p:cNvPr id="355" name="Google Shape;355;gdfdf75e727_0_34"/>
          <p:cNvGrpSpPr/>
          <p:nvPr/>
        </p:nvGrpSpPr>
        <p:grpSpPr>
          <a:xfrm>
            <a:off x="6835806" y="2964633"/>
            <a:ext cx="5356094" cy="6966224"/>
            <a:chOff x="6835806" y="2964633"/>
            <a:chExt cx="5356094" cy="6966224"/>
          </a:xfrm>
        </p:grpSpPr>
        <p:sp>
          <p:nvSpPr>
            <p:cNvPr id="356" name="Google Shape;356;gdfdf75e727_0_34"/>
            <p:cNvSpPr/>
            <p:nvPr/>
          </p:nvSpPr>
          <p:spPr>
            <a:xfrm rot="-5400000">
              <a:off x="8306000" y="2964633"/>
              <a:ext cx="3885900" cy="3885900"/>
            </a:xfrm>
            <a:prstGeom prst="rtTriangle">
              <a:avLst/>
            </a:pr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357" name="Google Shape;357;gdfdf75e727_0_34"/>
            <p:cNvSpPr/>
            <p:nvPr/>
          </p:nvSpPr>
          <p:spPr>
            <a:xfrm flipH="1" rot="8100000">
              <a:off x="7509671" y="6003284"/>
              <a:ext cx="3253708" cy="3253708"/>
            </a:xfrm>
            <a:custGeom>
              <a:rect b="b" l="l" r="r" t="t"/>
              <a:pathLst>
                <a:path extrusionOk="0" h="3916118" w="3916118">
                  <a:moveTo>
                    <a:pt x="3916118" y="0"/>
                  </a:moveTo>
                  <a:lnTo>
                    <a:pt x="3916118" y="3916118"/>
                  </a:lnTo>
                  <a:lnTo>
                    <a:pt x="0" y="3916118"/>
                  </a:lnTo>
                </a:path>
              </a:pathLst>
            </a:custGeom>
            <a:noFill/>
            <a:ln cap="flat" cmpd="sng" w="76200">
              <a:solidFill>
                <a:srgbClr val="C9CFD4"/>
              </a:solidFill>
              <a:prstDash val="solid"/>
              <a:round/>
              <a:headEnd len="sm" w="sm" type="none"/>
              <a:tailEnd len="sm" w="sm" type="none"/>
            </a:ln>
          </p:spPr>
          <p:txBody>
            <a:bodyPr anchorCtr="0" anchor="ctr" bIns="60925" lIns="121900" spcFirstLastPara="1" rIns="121900" wrap="square" tIns="60925">
              <a:noAutofit/>
            </a:bodyPr>
            <a:lstStyle/>
            <a:p>
              <a:pPr indent="0" lvl="0" marL="0" marR="0" rtl="0" algn="ctr">
                <a:lnSpc>
                  <a:spcPct val="100000"/>
                </a:lnSpc>
                <a:spcBef>
                  <a:spcPts val="0"/>
                </a:spcBef>
                <a:spcAft>
                  <a:spcPts val="0"/>
                </a:spcAft>
                <a:buNone/>
              </a:pPr>
              <a:r>
                <a:t/>
              </a:r>
              <a:endParaRPr b="0" i="0" sz="1900" u="none" cap="none" strike="noStrike">
                <a:solidFill>
                  <a:srgbClr val="FFFFFF"/>
                </a:solidFill>
                <a:latin typeface="Arial"/>
                <a:ea typeface="Arial"/>
                <a:cs typeface="Arial"/>
                <a:sym typeface="Arial"/>
              </a:endParaRPr>
            </a:p>
          </p:txBody>
        </p:sp>
      </p:grpSp>
      <p:sp>
        <p:nvSpPr>
          <p:cNvPr id="358" name="Google Shape;358;gdfdf75e727_0_34"/>
          <p:cNvSpPr txBox="1"/>
          <p:nvPr/>
        </p:nvSpPr>
        <p:spPr>
          <a:xfrm flipH="1">
            <a:off x="513150" y="322600"/>
            <a:ext cx="11626800" cy="918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ru-RU" sz="4000" u="sng">
                <a:solidFill>
                  <a:srgbClr val="2763F9"/>
                </a:solidFill>
                <a:latin typeface="Montserrat ExtraBold"/>
                <a:ea typeface="Montserrat ExtraBold"/>
                <a:cs typeface="Montserrat ExtraBold"/>
                <a:sym typeface="Montserrat ExtraBold"/>
                <a:hlinkClick r:id="rId4">
                  <a:extLst>
                    <a:ext uri="{A12FA001-AC4F-418D-AE19-62706E023703}">
                      <ahyp:hlinkClr val="tx"/>
                    </a:ext>
                  </a:extLst>
                </a:hlinkClick>
              </a:rPr>
              <a:t>Библиотека ViZDoom (плюсы и минусы)</a:t>
            </a:r>
            <a:endParaRPr i="0" sz="4000" u="none" cap="none" strike="noStrike">
              <a:solidFill>
                <a:srgbClr val="2763F9"/>
              </a:solidFill>
              <a:latin typeface="Montserrat ExtraBold"/>
              <a:ea typeface="Montserrat ExtraBold"/>
              <a:cs typeface="Montserrat ExtraBold"/>
              <a:sym typeface="Montserrat ExtraBold"/>
            </a:endParaRPr>
          </a:p>
        </p:txBody>
      </p:sp>
      <p:cxnSp>
        <p:nvCxnSpPr>
          <p:cNvPr id="359" name="Google Shape;359;gdfdf75e727_0_34"/>
          <p:cNvCxnSpPr/>
          <p:nvPr/>
        </p:nvCxnSpPr>
        <p:spPr>
          <a:xfrm rot="10800000">
            <a:off x="667200" y="1302525"/>
            <a:ext cx="11562900" cy="0"/>
          </a:xfrm>
          <a:prstGeom prst="straightConnector1">
            <a:avLst/>
          </a:prstGeom>
          <a:noFill/>
          <a:ln cap="flat" cmpd="sng" w="38100">
            <a:solidFill>
              <a:srgbClr val="000000"/>
            </a:solidFill>
            <a:prstDash val="solid"/>
            <a:round/>
            <a:headEnd len="med" w="med" type="none"/>
            <a:tailEnd len="med" w="med" type="none"/>
          </a:ln>
        </p:spPr>
      </p:cxnSp>
      <p:sp>
        <p:nvSpPr>
          <p:cNvPr id="360" name="Google Shape;360;gdfdf75e727_0_34"/>
          <p:cNvSpPr txBox="1"/>
          <p:nvPr/>
        </p:nvSpPr>
        <p:spPr>
          <a:xfrm>
            <a:off x="513150" y="1664625"/>
            <a:ext cx="3258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2600">
                <a:latin typeface="Montserrat SemiBold"/>
                <a:ea typeface="Montserrat SemiBold"/>
                <a:cs typeface="Montserrat SemiBold"/>
                <a:sym typeface="Montserrat SemiBold"/>
              </a:rPr>
              <a:t>Плюсы</a:t>
            </a:r>
            <a:endParaRPr sz="2600">
              <a:latin typeface="Montserrat SemiBold"/>
              <a:ea typeface="Montserrat SemiBold"/>
              <a:cs typeface="Montserrat SemiBold"/>
              <a:sym typeface="Montserrat SemiBold"/>
            </a:endParaRPr>
          </a:p>
        </p:txBody>
      </p:sp>
      <p:sp>
        <p:nvSpPr>
          <p:cNvPr id="361" name="Google Shape;361;gdfdf75e727_0_34"/>
          <p:cNvSpPr txBox="1"/>
          <p:nvPr/>
        </p:nvSpPr>
        <p:spPr>
          <a:xfrm>
            <a:off x="513150" y="4614475"/>
            <a:ext cx="3258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2600">
                <a:latin typeface="Montserrat SemiBold"/>
                <a:ea typeface="Montserrat SemiBold"/>
                <a:cs typeface="Montserrat SemiBold"/>
                <a:sym typeface="Montserrat SemiBold"/>
              </a:rPr>
              <a:t>Минусы</a:t>
            </a:r>
            <a:endParaRPr sz="2600">
              <a:latin typeface="Montserrat SemiBold"/>
              <a:ea typeface="Montserrat SemiBold"/>
              <a:cs typeface="Montserrat SemiBold"/>
              <a:sym typeface="Montserrat SemiBold"/>
            </a:endParaRPr>
          </a:p>
        </p:txBody>
      </p:sp>
      <p:sp>
        <p:nvSpPr>
          <p:cNvPr id="362" name="Google Shape;362;gdfdf75e727_0_34"/>
          <p:cNvSpPr txBox="1"/>
          <p:nvPr/>
        </p:nvSpPr>
        <p:spPr>
          <a:xfrm>
            <a:off x="513150" y="2133875"/>
            <a:ext cx="9941700" cy="2508900"/>
          </a:xfrm>
          <a:prstGeom prst="rect">
            <a:avLst/>
          </a:prstGeom>
          <a:noFill/>
          <a:ln>
            <a:noFill/>
          </a:ln>
        </p:spPr>
        <p:txBody>
          <a:bodyPr anchorCtr="0" anchor="t" bIns="91425" lIns="91425" spcFirstLastPara="1" rIns="91425" wrap="square" tIns="91425">
            <a:spAutoFit/>
          </a:bodyPr>
          <a:lstStyle/>
          <a:p>
            <a:pPr indent="-342900" lvl="0" marL="457200" rtl="0" algn="l">
              <a:lnSpc>
                <a:spcPct val="100000"/>
              </a:lnSpc>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Относительно легко установить</a:t>
            </a:r>
            <a:endParaRPr sz="1800">
              <a:solidFill>
                <a:schemeClr val="dk1"/>
              </a:solidFill>
              <a:latin typeface="Montserrat"/>
              <a:ea typeface="Montserrat"/>
              <a:cs typeface="Montserrat"/>
              <a:sym typeface="Montserrat"/>
            </a:endParaRPr>
          </a:p>
          <a:p>
            <a:pPr indent="-342900" lvl="0" marL="457200" rtl="0" algn="l">
              <a:lnSpc>
                <a:spcPct val="100000"/>
              </a:lnSpc>
              <a:spcBef>
                <a:spcPts val="50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Много разных сценариев</a:t>
            </a:r>
            <a:endParaRPr sz="1800">
              <a:solidFill>
                <a:schemeClr val="dk1"/>
              </a:solidFill>
              <a:latin typeface="Montserrat"/>
              <a:ea typeface="Montserrat"/>
              <a:cs typeface="Montserrat"/>
              <a:sym typeface="Montserrat"/>
            </a:endParaRPr>
          </a:p>
          <a:p>
            <a:pPr indent="-342900" lvl="0" marL="457200" rtl="0" algn="l">
              <a:lnSpc>
                <a:spcPct val="100000"/>
              </a:lnSpc>
              <a:spcBef>
                <a:spcPts val="50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Можно менять сценарии при редактировании</a:t>
            </a:r>
            <a:endParaRPr sz="1800">
              <a:solidFill>
                <a:schemeClr val="dk1"/>
              </a:solidFill>
              <a:latin typeface="Montserrat"/>
              <a:ea typeface="Montserrat"/>
              <a:cs typeface="Montserrat"/>
              <a:sym typeface="Montserrat"/>
            </a:endParaRPr>
          </a:p>
          <a:p>
            <a:pPr indent="0" lvl="0" marL="457200" rtl="0" algn="l">
              <a:lnSpc>
                <a:spcPct val="100000"/>
              </a:lnSpc>
              <a:spcBef>
                <a:spcPts val="500"/>
              </a:spcBef>
              <a:spcAft>
                <a:spcPts val="0"/>
              </a:spcAft>
              <a:buNone/>
            </a:pPr>
            <a:r>
              <a:rPr lang="ru-RU" sz="1800">
                <a:solidFill>
                  <a:schemeClr val="dk1"/>
                </a:solidFill>
                <a:latin typeface="Montserrat"/>
                <a:ea typeface="Montserrat"/>
                <a:cs typeface="Montserrat"/>
                <a:sym typeface="Montserrat"/>
              </a:rPr>
              <a:t>соответствующих .cfg файлов</a:t>
            </a:r>
            <a:endParaRPr sz="1800">
              <a:solidFill>
                <a:schemeClr val="dk1"/>
              </a:solidFill>
              <a:latin typeface="Montserrat"/>
              <a:ea typeface="Montserrat"/>
              <a:cs typeface="Montserrat"/>
              <a:sym typeface="Montserrat"/>
            </a:endParaRPr>
          </a:p>
          <a:p>
            <a:pPr indent="-342900" lvl="0" marL="457200" rtl="0" algn="l">
              <a:lnSpc>
                <a:spcPct val="100000"/>
              </a:lnSpc>
              <a:spcBef>
                <a:spcPts val="50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Очень быстро выполняется в коде</a:t>
            </a:r>
            <a:endParaRPr sz="1800">
              <a:solidFill>
                <a:schemeClr val="dk1"/>
              </a:solidFill>
              <a:latin typeface="Montserrat"/>
              <a:ea typeface="Montserrat"/>
              <a:cs typeface="Montserrat"/>
              <a:sym typeface="Montserrat"/>
            </a:endParaRPr>
          </a:p>
          <a:p>
            <a:pPr indent="-342900" lvl="0" marL="457200" rtl="0" algn="l">
              <a:lnSpc>
                <a:spcPct val="100000"/>
              </a:lnSpc>
              <a:spcBef>
                <a:spcPts val="50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Можно назначать свои награды</a:t>
            </a:r>
            <a:endParaRPr sz="1800">
              <a:solidFill>
                <a:schemeClr val="dk1"/>
              </a:solidFill>
              <a:latin typeface="Montserrat"/>
              <a:ea typeface="Montserrat"/>
              <a:cs typeface="Montserrat"/>
              <a:sym typeface="Montserrat"/>
            </a:endParaRPr>
          </a:p>
          <a:p>
            <a:pPr indent="-342900" lvl="0" marL="457200" rtl="0" algn="l">
              <a:lnSpc>
                <a:spcPct val="100000"/>
              </a:lnSpc>
              <a:spcBef>
                <a:spcPts val="500"/>
              </a:spcBef>
              <a:spcAft>
                <a:spcPts val="500"/>
              </a:spcAft>
              <a:buClr>
                <a:schemeClr val="dk1"/>
              </a:buClr>
              <a:buSzPts val="1800"/>
              <a:buFont typeface="Montserrat"/>
              <a:buChar char="●"/>
            </a:pPr>
            <a:r>
              <a:rPr lang="ru-RU" sz="1800">
                <a:solidFill>
                  <a:schemeClr val="dk1"/>
                </a:solidFill>
                <a:latin typeface="Montserrat"/>
                <a:ea typeface="Montserrat"/>
                <a:cs typeface="Montserrat"/>
                <a:sym typeface="Montserrat"/>
              </a:rPr>
              <a:t>Интересная игра</a:t>
            </a:r>
            <a:endParaRPr sz="1800">
              <a:solidFill>
                <a:schemeClr val="dk1"/>
              </a:solidFill>
              <a:latin typeface="Montserrat"/>
              <a:ea typeface="Montserrat"/>
              <a:cs typeface="Montserrat"/>
              <a:sym typeface="Montserrat"/>
            </a:endParaRPr>
          </a:p>
        </p:txBody>
      </p:sp>
      <p:sp>
        <p:nvSpPr>
          <p:cNvPr id="363" name="Google Shape;363;gdfdf75e727_0_34"/>
          <p:cNvSpPr txBox="1"/>
          <p:nvPr/>
        </p:nvSpPr>
        <p:spPr>
          <a:xfrm>
            <a:off x="513153" y="5159700"/>
            <a:ext cx="5481900" cy="1698300"/>
          </a:xfrm>
          <a:prstGeom prst="rect">
            <a:avLst/>
          </a:prstGeom>
          <a:noFill/>
          <a:ln>
            <a:noFill/>
          </a:ln>
        </p:spPr>
        <p:txBody>
          <a:bodyPr anchorCtr="0" anchor="t" bIns="91425" lIns="91425" spcFirstLastPara="1" rIns="91425" wrap="square" tIns="91425">
            <a:spAutoFit/>
          </a:bodyPr>
          <a:lstStyle/>
          <a:p>
            <a:pPr indent="-342900" lvl="0" marL="457200" rtl="0" algn="l">
              <a:lnSpc>
                <a:spcPct val="100000"/>
              </a:lnSpc>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Только дискретные действия</a:t>
            </a:r>
            <a:endParaRPr sz="1800">
              <a:solidFill>
                <a:schemeClr val="dk1"/>
              </a:solidFill>
              <a:latin typeface="Montserrat"/>
              <a:ea typeface="Montserrat"/>
              <a:cs typeface="Montserrat"/>
              <a:sym typeface="Montserrat"/>
            </a:endParaRPr>
          </a:p>
          <a:p>
            <a:pPr indent="-342900" lvl="0" marL="457200" rtl="0" algn="l">
              <a:lnSpc>
                <a:spcPct val="100000"/>
              </a:lnSpc>
              <a:spcBef>
                <a:spcPts val="50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Нужно устанавливать в колабе при каждом запуске кода</a:t>
            </a:r>
            <a:endParaRPr sz="1800">
              <a:solidFill>
                <a:schemeClr val="dk1"/>
              </a:solidFill>
              <a:latin typeface="Montserrat"/>
              <a:ea typeface="Montserrat"/>
              <a:cs typeface="Montserrat"/>
              <a:sym typeface="Montserrat"/>
            </a:endParaRPr>
          </a:p>
          <a:p>
            <a:pPr indent="-342900" lvl="0" marL="457200" rtl="0" algn="l">
              <a:lnSpc>
                <a:spcPct val="100000"/>
              </a:lnSpc>
              <a:spcBef>
                <a:spcPts val="500"/>
              </a:spcBef>
              <a:spcAft>
                <a:spcPts val="500"/>
              </a:spcAft>
              <a:buClr>
                <a:schemeClr val="dk1"/>
              </a:buClr>
              <a:buSzPts val="1800"/>
              <a:buFont typeface="Montserrat"/>
              <a:buChar char="●"/>
            </a:pPr>
            <a:r>
              <a:rPr lang="ru-RU" sz="1800">
                <a:solidFill>
                  <a:schemeClr val="dk1"/>
                </a:solidFill>
                <a:latin typeface="Montserrat"/>
                <a:ea typeface="Montserrat"/>
                <a:cs typeface="Montserrat"/>
                <a:sym typeface="Montserrat"/>
              </a:rPr>
              <a:t>Требует работу с файлами чтобы менять настройки (.cfg, .wad файлы)</a:t>
            </a:r>
            <a:endParaRPr sz="1800">
              <a:solidFill>
                <a:schemeClr val="dk1"/>
              </a:solidFill>
              <a:latin typeface="Montserrat"/>
              <a:ea typeface="Montserrat"/>
              <a:cs typeface="Montserrat"/>
              <a:sym typeface="Montserrat"/>
            </a:endParaRPr>
          </a:p>
        </p:txBody>
      </p:sp>
      <p:pic>
        <p:nvPicPr>
          <p:cNvPr descr="My first attempt at building a DQN for Vizdoom. The agent was trained to receive large rewards for killing enemies, so it does this very well. An issue was fixed that prevented the agent from reliably reaching the end target - this issue first arose due to a small mistake in how the rewards were distributed.&#10;&#10;Network was trained on CPU for about 24 hours.&#10;&#10;Hyperparameters:&#10;Batch Size - 32&#10;Gamma - 0.9&#10;Learning Rate - 0.0001" id="364" name="Google Shape;364;gdfdf75e727_0_34" title="Dueling DQN plays DOOM (Deadly Corridor) - 27 may 2021 (improved)">
            <a:hlinkClick r:id="rId5"/>
          </p:cNvPr>
          <p:cNvPicPr preferRelativeResize="0"/>
          <p:nvPr/>
        </p:nvPicPr>
        <p:blipFill>
          <a:blip r:embed="rId6">
            <a:alphaModFix/>
          </a:blip>
          <a:stretch>
            <a:fillRect/>
          </a:stretch>
        </p:blipFill>
        <p:spPr>
          <a:xfrm>
            <a:off x="6972000" y="1655126"/>
            <a:ext cx="4807400" cy="29593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358"/>
                                        </p:tgtEl>
                                        <p:attrNameLst>
                                          <p:attrName>style.visibility</p:attrName>
                                        </p:attrNameLst>
                                      </p:cBhvr>
                                      <p:to>
                                        <p:strVal val="visible"/>
                                      </p:to>
                                    </p:set>
                                    <p:anim calcmode="lin" valueType="num">
                                      <p:cBhvr additive="base">
                                        <p:cTn dur="600"/>
                                        <p:tgtEl>
                                          <p:spTgt spid="35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59"/>
                                        </p:tgtEl>
                                        <p:attrNameLst>
                                          <p:attrName>style.visibility</p:attrName>
                                        </p:attrNameLst>
                                      </p:cBhvr>
                                      <p:to>
                                        <p:strVal val="visible"/>
                                      </p:to>
                                    </p:set>
                                    <p:anim calcmode="lin" valueType="num">
                                      <p:cBhvr additive="base">
                                        <p:cTn dur="600"/>
                                        <p:tgtEl>
                                          <p:spTgt spid="35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ge12dfe2e6e_0_0"/>
          <p:cNvSpPr txBox="1"/>
          <p:nvPr>
            <p:ph type="title"/>
          </p:nvPr>
        </p:nvSpPr>
        <p:spPr>
          <a:xfrm>
            <a:off x="7534050" y="1224800"/>
            <a:ext cx="4229100" cy="1143000"/>
          </a:xfrm>
          <a:prstGeom prst="rect">
            <a:avLst/>
          </a:prstGeom>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ru-RU" sz="4800">
                <a:solidFill>
                  <a:schemeClr val="dk1"/>
                </a:solidFill>
                <a:latin typeface="Montserrat ExtraBold"/>
                <a:ea typeface="Montserrat ExtraBold"/>
                <a:cs typeface="Montserrat ExtraBold"/>
                <a:sym typeface="Montserrat ExtraBold"/>
              </a:rPr>
              <a:t>Другие среды</a:t>
            </a:r>
            <a:endParaRPr sz="3500">
              <a:solidFill>
                <a:schemeClr val="dk1"/>
              </a:solidFill>
              <a:latin typeface="Montserrat ExtraBold"/>
              <a:ea typeface="Montserrat ExtraBold"/>
              <a:cs typeface="Montserrat ExtraBold"/>
              <a:sym typeface="Montserrat ExtraBold"/>
            </a:endParaRPr>
          </a:p>
        </p:txBody>
      </p:sp>
      <p:sp>
        <p:nvSpPr>
          <p:cNvPr id="371" name="Google Shape;371;ge12dfe2e6e_0_0"/>
          <p:cNvSpPr/>
          <p:nvPr/>
        </p:nvSpPr>
        <p:spPr>
          <a:xfrm rot="10800000">
            <a:off x="10458350" y="533350"/>
            <a:ext cx="1466400" cy="1466400"/>
          </a:xfrm>
          <a:prstGeom prst="rtTriangle">
            <a:avLst/>
          </a:prstGeom>
          <a:solidFill>
            <a:srgbClr val="C9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2" name="Google Shape;372;ge12dfe2e6e_0_0"/>
          <p:cNvCxnSpPr/>
          <p:nvPr/>
        </p:nvCxnSpPr>
        <p:spPr>
          <a:xfrm rot="10800000">
            <a:off x="9502900" y="-963400"/>
            <a:ext cx="2188200" cy="2188200"/>
          </a:xfrm>
          <a:prstGeom prst="straightConnector1">
            <a:avLst/>
          </a:prstGeom>
          <a:noFill/>
          <a:ln cap="flat" cmpd="sng" w="38100">
            <a:solidFill>
              <a:schemeClr val="dk1"/>
            </a:solidFill>
            <a:prstDash val="solid"/>
            <a:round/>
            <a:headEnd len="med" w="med" type="none"/>
            <a:tailEnd len="med" w="med" type="none"/>
          </a:ln>
        </p:spPr>
      </p:cxnSp>
      <p:pic>
        <p:nvPicPr>
          <p:cNvPr id="373" name="Google Shape;373;ge12dfe2e6e_0_0"/>
          <p:cNvPicPr preferRelativeResize="0"/>
          <p:nvPr/>
        </p:nvPicPr>
        <p:blipFill>
          <a:blip r:embed="rId3">
            <a:alphaModFix/>
          </a:blip>
          <a:stretch>
            <a:fillRect/>
          </a:stretch>
        </p:blipFill>
        <p:spPr>
          <a:xfrm>
            <a:off x="0" y="913825"/>
            <a:ext cx="4726801" cy="5944166"/>
          </a:xfrm>
          <a:prstGeom prst="rect">
            <a:avLst/>
          </a:prstGeom>
          <a:noFill/>
          <a:ln>
            <a:noFill/>
          </a:ln>
        </p:spPr>
      </p:pic>
      <p:sp>
        <p:nvSpPr>
          <p:cNvPr id="374" name="Google Shape;374;ge12dfe2e6e_0_0"/>
          <p:cNvSpPr txBox="1"/>
          <p:nvPr/>
        </p:nvSpPr>
        <p:spPr>
          <a:xfrm>
            <a:off x="5676200" y="3151450"/>
            <a:ext cx="6410400" cy="26781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lang="ru-RU" sz="1800"/>
              <a:t>Можно найти большое количество различных сред в интернете.</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ru-RU" sz="1800"/>
              <a:t>Очень часто создаются самописные среды под реальную задачу.</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ru-RU" sz="1800"/>
              <a:t>Для ДЗ можно использовать любую среду, если не написано иначе. Использование новых сред, которые не демонстрировались на уроке, всегда поощряется.</a:t>
            </a:r>
            <a:endParaRPr sz="1800"/>
          </a:p>
        </p:txBody>
      </p:sp>
      <p:sp>
        <p:nvSpPr>
          <p:cNvPr id="375" name="Google Shape;375;ge12dfe2e6e_0_0"/>
          <p:cNvSpPr txBox="1"/>
          <p:nvPr/>
        </p:nvSpPr>
        <p:spPr>
          <a:xfrm>
            <a:off x="9502900" y="6457800"/>
            <a:ext cx="270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u="sng">
                <a:solidFill>
                  <a:schemeClr val="hlink"/>
                </a:solidFill>
                <a:hlinkClick r:id="rId4"/>
              </a:rPr>
              <a:t>Описание различных сред</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gdfdf75e727_0_354"/>
          <p:cNvSpPr/>
          <p:nvPr/>
        </p:nvSpPr>
        <p:spPr>
          <a:xfrm rot="-2700000">
            <a:off x="-4320848" y="-5309617"/>
            <a:ext cx="10768246" cy="10768034"/>
          </a:xfrm>
          <a:prstGeom prst="rtTriangl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382" name="Google Shape;382;gdfdf75e727_0_354"/>
          <p:cNvSpPr/>
          <p:nvPr/>
        </p:nvSpPr>
        <p:spPr>
          <a:xfrm rot="-2700000">
            <a:off x="7063460" y="-5462017"/>
            <a:ext cx="10768246" cy="10768034"/>
          </a:xfrm>
          <a:prstGeom prst="rtTriangl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pic>
        <p:nvPicPr>
          <p:cNvPr id="383" name="Google Shape;383;gdfdf75e727_0_354"/>
          <p:cNvPicPr preferRelativeResize="0"/>
          <p:nvPr/>
        </p:nvPicPr>
        <p:blipFill rotWithShape="1">
          <a:blip r:embed="rId3">
            <a:alphaModFix/>
          </a:blip>
          <a:srcRect b="8570" l="-5727" r="16648" t="12146"/>
          <a:stretch/>
        </p:blipFill>
        <p:spPr>
          <a:xfrm>
            <a:off x="2526983" y="2819725"/>
            <a:ext cx="9248400" cy="4628700"/>
          </a:xfrm>
          <a:prstGeom prst="triangle">
            <a:avLst>
              <a:gd fmla="val 50000" name="adj"/>
            </a:avLst>
          </a:prstGeom>
          <a:noFill/>
          <a:ln>
            <a:noFill/>
          </a:ln>
        </p:spPr>
      </p:pic>
      <p:pic>
        <p:nvPicPr>
          <p:cNvPr id="384" name="Google Shape;384;gdfdf75e727_0_354"/>
          <p:cNvPicPr preferRelativeResize="0"/>
          <p:nvPr/>
        </p:nvPicPr>
        <p:blipFill>
          <a:blip r:embed="rId4">
            <a:alphaModFix/>
          </a:blip>
          <a:stretch>
            <a:fillRect/>
          </a:stretch>
        </p:blipFill>
        <p:spPr>
          <a:xfrm rot="2700009">
            <a:off x="2658994" y="4680469"/>
            <a:ext cx="8984378" cy="8984387"/>
          </a:xfrm>
          <a:prstGeom prst="rect">
            <a:avLst/>
          </a:prstGeom>
          <a:noFill/>
          <a:ln>
            <a:noFill/>
          </a:ln>
        </p:spPr>
      </p:pic>
      <p:sp>
        <p:nvSpPr>
          <p:cNvPr id="385" name="Google Shape;385;gdfdf75e727_0_354"/>
          <p:cNvSpPr/>
          <p:nvPr/>
        </p:nvSpPr>
        <p:spPr>
          <a:xfrm rot="-2700000">
            <a:off x="7063460" y="-6140317"/>
            <a:ext cx="10768246" cy="10768034"/>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386" name="Google Shape;386;gdfdf75e727_0_354"/>
          <p:cNvSpPr/>
          <p:nvPr/>
        </p:nvSpPr>
        <p:spPr>
          <a:xfrm rot="-2700000">
            <a:off x="-2123141" y="-4843408"/>
            <a:ext cx="9229016" cy="9229016"/>
          </a:xfrm>
          <a:prstGeom prst="rtTriangle">
            <a:avLst/>
          </a:prstGeom>
          <a:noFill/>
          <a:ln cap="flat" cmpd="sng" w="76200">
            <a:solidFill>
              <a:srgbClr val="C9CFD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cxnSp>
        <p:nvCxnSpPr>
          <p:cNvPr id="387" name="Google Shape;387;gdfdf75e727_0_354"/>
          <p:cNvCxnSpPr/>
          <p:nvPr/>
        </p:nvCxnSpPr>
        <p:spPr>
          <a:xfrm>
            <a:off x="8677543" y="-1020440"/>
            <a:ext cx="5247300" cy="5247300"/>
          </a:xfrm>
          <a:prstGeom prst="straightConnector1">
            <a:avLst/>
          </a:prstGeom>
          <a:noFill/>
          <a:ln cap="flat" cmpd="sng" w="76200">
            <a:solidFill>
              <a:srgbClr val="C9CFD4"/>
            </a:solidFill>
            <a:prstDash val="solid"/>
            <a:round/>
            <a:headEnd len="med" w="med" type="none"/>
            <a:tailEnd len="med" w="med" type="none"/>
          </a:ln>
        </p:spPr>
      </p:cxnSp>
      <p:sp>
        <p:nvSpPr>
          <p:cNvPr id="388" name="Google Shape;388;gdfdf75e727_0_354"/>
          <p:cNvSpPr txBox="1"/>
          <p:nvPr/>
        </p:nvSpPr>
        <p:spPr>
          <a:xfrm>
            <a:off x="638759" y="1169250"/>
            <a:ext cx="5459100" cy="10023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300"/>
              <a:buFont typeface="Arial"/>
              <a:buNone/>
            </a:pPr>
            <a:r>
              <a:rPr lang="ru-RU" sz="5600">
                <a:solidFill>
                  <a:schemeClr val="dk1"/>
                </a:solidFill>
                <a:latin typeface="Montserrat ExtraBold"/>
                <a:ea typeface="Montserrat ExtraBold"/>
                <a:cs typeface="Montserrat ExtraBold"/>
                <a:sym typeface="Montserrat ExtraBold"/>
              </a:rPr>
              <a:t>Спасибо за внимание</a:t>
            </a:r>
            <a:endParaRPr i="0" sz="5600" u="none" cap="none" strike="noStrike">
              <a:solidFill>
                <a:srgbClr val="000000"/>
              </a:solidFill>
              <a:latin typeface="Montserrat ExtraBold"/>
              <a:ea typeface="Montserrat ExtraBold"/>
              <a:cs typeface="Montserrat ExtraBold"/>
              <a:sym typeface="Montserrat ExtraBold"/>
            </a:endParaRPr>
          </a:p>
        </p:txBody>
      </p:sp>
      <p:pic>
        <p:nvPicPr>
          <p:cNvPr id="389" name="Google Shape;389;gdfdf75e727_0_354"/>
          <p:cNvPicPr preferRelativeResize="0"/>
          <p:nvPr/>
        </p:nvPicPr>
        <p:blipFill rotWithShape="1">
          <a:blip r:embed="rId5">
            <a:alphaModFix/>
          </a:blip>
          <a:srcRect b="-19331" l="0" r="64598" t="0"/>
          <a:stretch/>
        </p:blipFill>
        <p:spPr>
          <a:xfrm>
            <a:off x="10929600" y="230750"/>
            <a:ext cx="1039850" cy="479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descr="Картинки по запросу grey wave" id="127" name="Google Shape;127;gdfc86056bb_0_553"/>
          <p:cNvPicPr preferRelativeResize="0"/>
          <p:nvPr/>
        </p:nvPicPr>
        <p:blipFill rotWithShape="1">
          <a:blip r:embed="rId3">
            <a:alphaModFix amt="61000"/>
          </a:blip>
          <a:srcRect b="21402" l="8980" r="6851" t="0"/>
          <a:stretch/>
        </p:blipFill>
        <p:spPr>
          <a:xfrm flipH="1">
            <a:off x="0" y="-1"/>
            <a:ext cx="12192000" cy="6858001"/>
          </a:xfrm>
          <a:prstGeom prst="rect">
            <a:avLst/>
          </a:prstGeom>
          <a:noFill/>
          <a:ln>
            <a:noFill/>
          </a:ln>
        </p:spPr>
      </p:pic>
      <p:pic>
        <p:nvPicPr>
          <p:cNvPr id="128" name="Google Shape;128;gdfc86056bb_0_553"/>
          <p:cNvPicPr preferRelativeResize="0"/>
          <p:nvPr/>
        </p:nvPicPr>
        <p:blipFill rotWithShape="1">
          <a:blip r:embed="rId4">
            <a:alphaModFix/>
          </a:blip>
          <a:srcRect b="0" l="8622" r="8630" t="0"/>
          <a:stretch/>
        </p:blipFill>
        <p:spPr>
          <a:xfrm>
            <a:off x="0" y="0"/>
            <a:ext cx="4258666" cy="3429001"/>
          </a:xfrm>
          <a:prstGeom prst="rect">
            <a:avLst/>
          </a:prstGeom>
          <a:noFill/>
          <a:ln>
            <a:noFill/>
          </a:ln>
        </p:spPr>
      </p:pic>
      <p:pic>
        <p:nvPicPr>
          <p:cNvPr id="129" name="Google Shape;129;gdfc86056bb_0_553"/>
          <p:cNvPicPr preferRelativeResize="0"/>
          <p:nvPr/>
        </p:nvPicPr>
        <p:blipFill rotWithShape="1">
          <a:blip r:embed="rId5">
            <a:alphaModFix/>
          </a:blip>
          <a:srcRect b="0" l="0" r="19846" t="0"/>
          <a:stretch/>
        </p:blipFill>
        <p:spPr>
          <a:xfrm>
            <a:off x="0" y="3429000"/>
            <a:ext cx="4258676" cy="3429002"/>
          </a:xfrm>
          <a:prstGeom prst="rect">
            <a:avLst/>
          </a:prstGeom>
          <a:noFill/>
          <a:ln>
            <a:noFill/>
          </a:ln>
        </p:spPr>
      </p:pic>
      <p:pic>
        <p:nvPicPr>
          <p:cNvPr id="130" name="Google Shape;130;gdfc86056bb_0_553"/>
          <p:cNvPicPr preferRelativeResize="0"/>
          <p:nvPr/>
        </p:nvPicPr>
        <p:blipFill>
          <a:blip r:embed="rId6">
            <a:alphaModFix amt="60000"/>
          </a:blip>
          <a:stretch>
            <a:fillRect/>
          </a:stretch>
        </p:blipFill>
        <p:spPr>
          <a:xfrm>
            <a:off x="-67" y="-34"/>
            <a:ext cx="4258666" cy="6857999"/>
          </a:xfrm>
          <a:prstGeom prst="rect">
            <a:avLst/>
          </a:prstGeom>
          <a:noFill/>
          <a:ln>
            <a:noFill/>
          </a:ln>
        </p:spPr>
      </p:pic>
      <p:sp>
        <p:nvSpPr>
          <p:cNvPr id="131" name="Google Shape;131;gdfc86056bb_0_553"/>
          <p:cNvSpPr/>
          <p:nvPr/>
        </p:nvSpPr>
        <p:spPr>
          <a:xfrm>
            <a:off x="1399875" y="2139150"/>
            <a:ext cx="1458900" cy="2579700"/>
          </a:xfrm>
          <a:prstGeom prst="rect">
            <a:avLst/>
          </a:prstGeom>
          <a:noFill/>
          <a:ln cap="flat" cmpd="sng" w="76200">
            <a:solidFill>
              <a:srgbClr val="2763F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500" u="none" cap="none" strike="noStrike">
              <a:solidFill>
                <a:srgbClr val="FFFFFF"/>
              </a:solidFill>
              <a:latin typeface="Arial"/>
              <a:ea typeface="Arial"/>
              <a:cs typeface="Arial"/>
              <a:sym typeface="Arial"/>
            </a:endParaRPr>
          </a:p>
        </p:txBody>
      </p:sp>
      <p:sp>
        <p:nvSpPr>
          <p:cNvPr id="132" name="Google Shape;132;gdfc86056bb_0_553"/>
          <p:cNvSpPr txBox="1"/>
          <p:nvPr/>
        </p:nvSpPr>
        <p:spPr>
          <a:xfrm>
            <a:off x="5029874" y="502450"/>
            <a:ext cx="6328500" cy="7635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Clr>
                <a:schemeClr val="dk1"/>
              </a:buClr>
              <a:buSzPts val="1100"/>
              <a:buFont typeface="Arial"/>
              <a:buNone/>
            </a:pPr>
            <a:r>
              <a:rPr lang="ru-RU" sz="3600">
                <a:solidFill>
                  <a:srgbClr val="2064FB"/>
                </a:solidFill>
                <a:latin typeface="Montserrat ExtraBold"/>
                <a:ea typeface="Montserrat ExtraBold"/>
                <a:cs typeface="Montserrat ExtraBold"/>
                <a:sym typeface="Montserrat ExtraBold"/>
              </a:rPr>
              <a:t>Что такое обучение </a:t>
            </a:r>
            <a:br>
              <a:rPr lang="ru-RU" sz="3600">
                <a:solidFill>
                  <a:srgbClr val="2064FB"/>
                </a:solidFill>
                <a:latin typeface="Montserrat ExtraBold"/>
                <a:ea typeface="Montserrat ExtraBold"/>
                <a:cs typeface="Montserrat ExtraBold"/>
                <a:sym typeface="Montserrat ExtraBold"/>
              </a:rPr>
            </a:br>
            <a:r>
              <a:rPr lang="ru-RU" sz="3600">
                <a:solidFill>
                  <a:srgbClr val="2064FB"/>
                </a:solidFill>
                <a:latin typeface="Montserrat ExtraBold"/>
                <a:ea typeface="Montserrat ExtraBold"/>
                <a:cs typeface="Montserrat ExtraBold"/>
                <a:sym typeface="Montserrat ExtraBold"/>
              </a:rPr>
              <a:t>с подкреплением </a:t>
            </a:r>
            <a:endParaRPr sz="3600">
              <a:solidFill>
                <a:srgbClr val="2064FB"/>
              </a:solidFill>
              <a:latin typeface="Montserrat ExtraBold"/>
              <a:ea typeface="Montserrat ExtraBold"/>
              <a:cs typeface="Montserrat ExtraBold"/>
              <a:sym typeface="Montserrat ExtraBold"/>
            </a:endParaRPr>
          </a:p>
          <a:p>
            <a:pPr indent="0" lvl="0" marL="0" rtl="0" algn="l">
              <a:spcBef>
                <a:spcPts val="0"/>
              </a:spcBef>
              <a:spcAft>
                <a:spcPts val="0"/>
              </a:spcAft>
              <a:buClr>
                <a:schemeClr val="dk1"/>
              </a:buClr>
              <a:buSzPts val="1100"/>
              <a:buFont typeface="Arial"/>
              <a:buNone/>
            </a:pPr>
            <a:r>
              <a:rPr lang="ru-RU" sz="3600">
                <a:solidFill>
                  <a:srgbClr val="2064FB"/>
                </a:solidFill>
                <a:latin typeface="Montserrat ExtraBold"/>
                <a:ea typeface="Montserrat ExtraBold"/>
                <a:cs typeface="Montserrat ExtraBold"/>
                <a:sym typeface="Montserrat ExtraBold"/>
              </a:rPr>
              <a:t>и зачем оно нужно?</a:t>
            </a:r>
            <a:endParaRPr sz="3600">
              <a:solidFill>
                <a:srgbClr val="2064FB"/>
              </a:solidFill>
              <a:latin typeface="Montserrat ExtraBold"/>
              <a:ea typeface="Montserrat ExtraBold"/>
              <a:cs typeface="Montserrat ExtraBold"/>
              <a:sym typeface="Montserrat ExtraBold"/>
            </a:endParaRPr>
          </a:p>
          <a:p>
            <a:pPr indent="0" lvl="0" marL="0" rtl="0" algn="l">
              <a:spcBef>
                <a:spcPts val="0"/>
              </a:spcBef>
              <a:spcAft>
                <a:spcPts val="0"/>
              </a:spcAft>
              <a:buClr>
                <a:schemeClr val="dk1"/>
              </a:buClr>
              <a:buSzPts val="1100"/>
              <a:buFont typeface="Arial"/>
              <a:buNone/>
            </a:pPr>
            <a:r>
              <a:t/>
            </a:r>
            <a:endParaRPr sz="5500">
              <a:solidFill>
                <a:srgbClr val="2064FB"/>
              </a:solidFill>
              <a:latin typeface="Montserrat ExtraBold"/>
              <a:ea typeface="Montserrat ExtraBold"/>
              <a:cs typeface="Montserrat ExtraBold"/>
              <a:sym typeface="Montserrat ExtraBold"/>
            </a:endParaRPr>
          </a:p>
          <a:p>
            <a:pPr indent="0" lvl="0" marL="0" rtl="0" algn="l">
              <a:spcBef>
                <a:spcPts val="0"/>
              </a:spcBef>
              <a:spcAft>
                <a:spcPts val="0"/>
              </a:spcAft>
              <a:buNone/>
            </a:pPr>
            <a:r>
              <a:t/>
            </a:r>
            <a:endParaRPr sz="4500">
              <a:solidFill>
                <a:srgbClr val="2763F9"/>
              </a:solidFill>
              <a:latin typeface="Montserrat ExtraBold"/>
              <a:ea typeface="Montserrat ExtraBold"/>
              <a:cs typeface="Montserrat ExtraBold"/>
              <a:sym typeface="Montserrat ExtraBold"/>
            </a:endParaRPr>
          </a:p>
        </p:txBody>
      </p:sp>
      <p:sp>
        <p:nvSpPr>
          <p:cNvPr id="133" name="Google Shape;133;gdfc86056bb_0_553"/>
          <p:cNvSpPr txBox="1"/>
          <p:nvPr/>
        </p:nvSpPr>
        <p:spPr>
          <a:xfrm>
            <a:off x="5029875" y="2531075"/>
            <a:ext cx="7012200" cy="34293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lang="ru-RU" sz="2500">
                <a:solidFill>
                  <a:schemeClr val="dk1"/>
                </a:solidFill>
                <a:latin typeface="Montserrat SemiBold"/>
                <a:ea typeface="Montserrat SemiBold"/>
                <a:cs typeface="Montserrat SemiBold"/>
                <a:sym typeface="Montserrat SemiBold"/>
              </a:rPr>
              <a:t>Нам не нужна готовая база данных чтобы обучать нейронные сети!</a:t>
            </a:r>
            <a:endParaRPr sz="2500">
              <a:solidFill>
                <a:schemeClr val="dk1"/>
              </a:solidFill>
              <a:latin typeface="Montserrat SemiBold"/>
              <a:ea typeface="Montserrat SemiBold"/>
              <a:cs typeface="Montserrat SemiBold"/>
              <a:sym typeface="Montserrat SemiBold"/>
            </a:endParaRPr>
          </a:p>
          <a:p>
            <a:pPr indent="-361950" lvl="0" marL="457200" rtl="0" algn="l">
              <a:lnSpc>
                <a:spcPct val="115000"/>
              </a:lnSpc>
              <a:spcBef>
                <a:spcPts val="1000"/>
              </a:spcBef>
              <a:spcAft>
                <a:spcPts val="0"/>
              </a:spcAft>
              <a:buClr>
                <a:schemeClr val="dk1"/>
              </a:buClr>
              <a:buSzPts val="2100"/>
              <a:buFont typeface="Montserrat"/>
              <a:buChar char="●"/>
            </a:pPr>
            <a:r>
              <a:rPr lang="ru-RU" sz="2100">
                <a:solidFill>
                  <a:schemeClr val="dk1"/>
                </a:solidFill>
                <a:latin typeface="Montserrat"/>
                <a:ea typeface="Montserrat"/>
                <a:cs typeface="Montserrat"/>
                <a:sym typeface="Montserrat"/>
              </a:rPr>
              <a:t>Данные, конечно, всё равно нужны.</a:t>
            </a:r>
            <a:endParaRPr sz="2100">
              <a:solidFill>
                <a:schemeClr val="dk1"/>
              </a:solidFill>
              <a:latin typeface="Montserrat"/>
              <a:ea typeface="Montserrat"/>
              <a:cs typeface="Montserrat"/>
              <a:sym typeface="Montserrat"/>
            </a:endParaRPr>
          </a:p>
          <a:p>
            <a:pPr indent="-361950" lvl="0" marL="457200" rtl="0" algn="l">
              <a:lnSpc>
                <a:spcPct val="115000"/>
              </a:lnSpc>
              <a:spcBef>
                <a:spcPts val="1000"/>
              </a:spcBef>
              <a:spcAft>
                <a:spcPts val="0"/>
              </a:spcAft>
              <a:buClr>
                <a:schemeClr val="dk1"/>
              </a:buClr>
              <a:buSzPts val="2100"/>
              <a:buFont typeface="Montserrat"/>
              <a:buChar char="●"/>
            </a:pPr>
            <a:r>
              <a:rPr lang="ru-RU" sz="2100">
                <a:solidFill>
                  <a:schemeClr val="dk1"/>
                </a:solidFill>
                <a:latin typeface="Montserrat"/>
                <a:ea typeface="Montserrat"/>
                <a:cs typeface="Montserrat"/>
                <a:sym typeface="Montserrat"/>
              </a:rPr>
              <a:t>Можно “генерить” данные во время обучения.</a:t>
            </a:r>
            <a:endParaRPr sz="2100">
              <a:solidFill>
                <a:schemeClr val="dk1"/>
              </a:solidFill>
              <a:latin typeface="Montserrat"/>
              <a:ea typeface="Montserrat"/>
              <a:cs typeface="Montserrat"/>
              <a:sym typeface="Montserrat"/>
            </a:endParaRPr>
          </a:p>
          <a:p>
            <a:pPr indent="-361950" lvl="0" marL="457200" rtl="0" algn="l">
              <a:lnSpc>
                <a:spcPct val="115000"/>
              </a:lnSpc>
              <a:spcBef>
                <a:spcPts val="1000"/>
              </a:spcBef>
              <a:spcAft>
                <a:spcPts val="0"/>
              </a:spcAft>
              <a:buClr>
                <a:schemeClr val="dk1"/>
              </a:buClr>
              <a:buSzPts val="2100"/>
              <a:buFont typeface="Montserrat"/>
              <a:buChar char="●"/>
            </a:pPr>
            <a:r>
              <a:rPr lang="ru-RU" sz="2100">
                <a:solidFill>
                  <a:schemeClr val="dk1"/>
                </a:solidFill>
                <a:latin typeface="Montserrat"/>
                <a:ea typeface="Montserrat"/>
                <a:cs typeface="Montserrat"/>
                <a:sym typeface="Montserrat"/>
              </a:rPr>
              <a:t>В результате, нейронная сеть будет учиться на своих ошибках.</a:t>
            </a:r>
            <a:endParaRPr sz="2100">
              <a:solidFill>
                <a:schemeClr val="dk1"/>
              </a:solidFill>
              <a:latin typeface="Montserrat"/>
              <a:ea typeface="Montserrat"/>
              <a:cs typeface="Montserrat"/>
              <a:sym typeface="Montserrat"/>
            </a:endParaRPr>
          </a:p>
          <a:p>
            <a:pPr indent="-361950" lvl="0" marL="457200" rtl="0" algn="l">
              <a:lnSpc>
                <a:spcPct val="115000"/>
              </a:lnSpc>
              <a:spcBef>
                <a:spcPts val="1000"/>
              </a:spcBef>
              <a:spcAft>
                <a:spcPts val="1000"/>
              </a:spcAft>
              <a:buClr>
                <a:schemeClr val="dk1"/>
              </a:buClr>
              <a:buSzPts val="2100"/>
              <a:buFont typeface="Montserrat"/>
              <a:buChar char="●"/>
            </a:pPr>
            <a:r>
              <a:rPr lang="ru-RU" sz="2100">
                <a:solidFill>
                  <a:schemeClr val="dk1"/>
                </a:solidFill>
                <a:latin typeface="Montserrat"/>
                <a:ea typeface="Montserrat"/>
                <a:cs typeface="Montserrat"/>
                <a:sym typeface="Montserrat"/>
              </a:rPr>
              <a:t>Нейронная сеть обучается очень долго.</a:t>
            </a:r>
            <a:endParaRPr sz="2100">
              <a:solidFill>
                <a:schemeClr val="dk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dfc86056bb_0_617"/>
          <p:cNvSpPr/>
          <p:nvPr/>
        </p:nvSpPr>
        <p:spPr>
          <a:xfrm>
            <a:off x="5749449" y="2751900"/>
            <a:ext cx="3966000" cy="41061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ru-RU"/>
              <a:t> </a:t>
            </a:r>
            <a:endParaRPr/>
          </a:p>
        </p:txBody>
      </p:sp>
      <p:sp>
        <p:nvSpPr>
          <p:cNvPr id="139" name="Google Shape;139;gdfc86056bb_0_617"/>
          <p:cNvSpPr/>
          <p:nvPr/>
        </p:nvSpPr>
        <p:spPr>
          <a:xfrm>
            <a:off x="5425599" y="2751900"/>
            <a:ext cx="3966000" cy="4106100"/>
          </a:xfrm>
          <a:prstGeom prst="triangle">
            <a:avLst>
              <a:gd fmla="val 50000" name="adj"/>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ru-RU"/>
              <a:t> </a:t>
            </a:r>
            <a:endParaRPr/>
          </a:p>
        </p:txBody>
      </p:sp>
      <p:pic>
        <p:nvPicPr>
          <p:cNvPr id="140" name="Google Shape;140;gdfc86056bb_0_617"/>
          <p:cNvPicPr preferRelativeResize="0"/>
          <p:nvPr/>
        </p:nvPicPr>
        <p:blipFill rotWithShape="1">
          <a:blip r:embed="rId3">
            <a:alphaModFix/>
          </a:blip>
          <a:srcRect b="21596" l="0" r="55335" t="-70"/>
          <a:stretch/>
        </p:blipFill>
        <p:spPr>
          <a:xfrm>
            <a:off x="5398875" y="2751900"/>
            <a:ext cx="3966000" cy="4106100"/>
          </a:xfrm>
          <a:prstGeom prst="flowChartExtract">
            <a:avLst/>
          </a:prstGeom>
          <a:noFill/>
          <a:ln>
            <a:noFill/>
          </a:ln>
        </p:spPr>
      </p:pic>
      <p:sp>
        <p:nvSpPr>
          <p:cNvPr id="141" name="Google Shape;141;gdfc86056bb_0_617"/>
          <p:cNvSpPr txBox="1"/>
          <p:nvPr/>
        </p:nvSpPr>
        <p:spPr>
          <a:xfrm flipH="1">
            <a:off x="825779" y="637733"/>
            <a:ext cx="6482100" cy="918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lang="ru-RU" sz="3600">
                <a:solidFill>
                  <a:srgbClr val="2064FB"/>
                </a:solidFill>
                <a:latin typeface="Montserrat ExtraBold"/>
                <a:ea typeface="Montserrat ExtraBold"/>
                <a:cs typeface="Montserrat ExtraBold"/>
                <a:sym typeface="Montserrat ExtraBold"/>
              </a:rPr>
              <a:t>Классические</a:t>
            </a:r>
            <a:br>
              <a:rPr lang="ru-RU" sz="3600">
                <a:solidFill>
                  <a:srgbClr val="2064FB"/>
                </a:solidFill>
                <a:latin typeface="Montserrat ExtraBold"/>
                <a:ea typeface="Montserrat ExtraBold"/>
                <a:cs typeface="Montserrat ExtraBold"/>
                <a:sym typeface="Montserrat ExtraBold"/>
              </a:rPr>
            </a:br>
            <a:r>
              <a:rPr lang="ru-RU" sz="3600">
                <a:solidFill>
                  <a:srgbClr val="2064FB"/>
                </a:solidFill>
                <a:latin typeface="Montserrat ExtraBold"/>
                <a:ea typeface="Montserrat ExtraBold"/>
                <a:cs typeface="Montserrat ExtraBold"/>
                <a:sym typeface="Montserrat ExtraBold"/>
              </a:rPr>
              <a:t>примеры таких задач</a:t>
            </a:r>
            <a:endParaRPr i="0" sz="3600" u="none" cap="none" strike="noStrike">
              <a:solidFill>
                <a:srgbClr val="2064FB"/>
              </a:solidFill>
              <a:latin typeface="Montserrat ExtraBold"/>
              <a:ea typeface="Montserrat ExtraBold"/>
              <a:cs typeface="Montserrat ExtraBold"/>
              <a:sym typeface="Montserrat ExtraBold"/>
            </a:endParaRPr>
          </a:p>
        </p:txBody>
      </p:sp>
      <p:cxnSp>
        <p:nvCxnSpPr>
          <p:cNvPr id="142" name="Google Shape;142;gdfc86056bb_0_617"/>
          <p:cNvCxnSpPr/>
          <p:nvPr/>
        </p:nvCxnSpPr>
        <p:spPr>
          <a:xfrm rot="10800000">
            <a:off x="19125" y="1892550"/>
            <a:ext cx="6493500" cy="0"/>
          </a:xfrm>
          <a:prstGeom prst="straightConnector1">
            <a:avLst/>
          </a:prstGeom>
          <a:noFill/>
          <a:ln cap="flat" cmpd="sng" w="38100">
            <a:solidFill>
              <a:srgbClr val="2064FB"/>
            </a:solidFill>
            <a:prstDash val="solid"/>
            <a:round/>
            <a:headEnd len="med" w="med" type="none"/>
            <a:tailEnd len="med" w="med" type="none"/>
          </a:ln>
        </p:spPr>
      </p:cxnSp>
      <p:pic>
        <p:nvPicPr>
          <p:cNvPr id="143" name="Google Shape;143;gdfc86056bb_0_617"/>
          <p:cNvPicPr preferRelativeResize="0"/>
          <p:nvPr/>
        </p:nvPicPr>
        <p:blipFill rotWithShape="1">
          <a:blip r:embed="rId3">
            <a:alphaModFix/>
          </a:blip>
          <a:srcRect b="-16997" l="9308" r="9324" t="-25961"/>
          <a:stretch/>
        </p:blipFill>
        <p:spPr>
          <a:xfrm>
            <a:off x="5425600" y="2719925"/>
            <a:ext cx="3966000" cy="4106100"/>
          </a:xfrm>
          <a:prstGeom prst="flowChartExtract">
            <a:avLst/>
          </a:prstGeom>
          <a:noFill/>
          <a:ln>
            <a:noFill/>
          </a:ln>
        </p:spPr>
      </p:pic>
      <p:pic>
        <p:nvPicPr>
          <p:cNvPr id="144" name="Google Shape;144;gdfc86056bb_0_617"/>
          <p:cNvPicPr preferRelativeResize="0"/>
          <p:nvPr/>
        </p:nvPicPr>
        <p:blipFill>
          <a:blip r:embed="rId4">
            <a:alphaModFix/>
          </a:blip>
          <a:stretch>
            <a:fillRect/>
          </a:stretch>
        </p:blipFill>
        <p:spPr>
          <a:xfrm rot="5400000">
            <a:off x="6633750" y="2480851"/>
            <a:ext cx="1420051" cy="1962149"/>
          </a:xfrm>
          <a:prstGeom prst="rect">
            <a:avLst/>
          </a:prstGeom>
          <a:noFill/>
          <a:ln>
            <a:noFill/>
          </a:ln>
        </p:spPr>
      </p:pic>
      <p:pic>
        <p:nvPicPr>
          <p:cNvPr id="145" name="Google Shape;145;gdfc86056bb_0_617"/>
          <p:cNvPicPr preferRelativeResize="0"/>
          <p:nvPr/>
        </p:nvPicPr>
        <p:blipFill>
          <a:blip r:embed="rId4">
            <a:alphaModFix/>
          </a:blip>
          <a:stretch>
            <a:fillRect/>
          </a:stretch>
        </p:blipFill>
        <p:spPr>
          <a:xfrm rot="5400000">
            <a:off x="6568875" y="2625524"/>
            <a:ext cx="1625998" cy="1885951"/>
          </a:xfrm>
          <a:prstGeom prst="rect">
            <a:avLst/>
          </a:prstGeom>
          <a:noFill/>
          <a:ln>
            <a:noFill/>
          </a:ln>
        </p:spPr>
      </p:pic>
      <p:sp>
        <p:nvSpPr>
          <p:cNvPr id="146" name="Google Shape;146;gdfc86056bb_0_617"/>
          <p:cNvSpPr txBox="1"/>
          <p:nvPr/>
        </p:nvSpPr>
        <p:spPr>
          <a:xfrm>
            <a:off x="291749" y="2228850"/>
            <a:ext cx="6051900" cy="3724500"/>
          </a:xfrm>
          <a:prstGeom prst="rect">
            <a:avLst/>
          </a:prstGeom>
          <a:noFill/>
          <a:ln>
            <a:noFill/>
          </a:ln>
        </p:spPr>
        <p:txBody>
          <a:bodyPr anchorCtr="0" anchor="t" bIns="45700" lIns="91425" spcFirstLastPara="1" rIns="91425" wrap="square" tIns="45700">
            <a:noAutofit/>
          </a:bodyPr>
          <a:lstStyle/>
          <a:p>
            <a:pPr indent="-330200" lvl="0" marL="457200" rtl="0" algn="l">
              <a:lnSpc>
                <a:spcPct val="115000"/>
              </a:lnSpc>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Научить робота ходить/хватать вещи</a:t>
            </a:r>
            <a:endParaRPr sz="1800">
              <a:solidFill>
                <a:schemeClr val="dk1"/>
              </a:solidFill>
              <a:latin typeface="Montserrat"/>
              <a:ea typeface="Montserrat"/>
              <a:cs typeface="Montserrat"/>
              <a:sym typeface="Montserrat"/>
            </a:endParaRPr>
          </a:p>
          <a:p>
            <a:pPr indent="-330200" lvl="0" marL="457200" rtl="0" algn="l">
              <a:lnSpc>
                <a:spcPct val="115000"/>
              </a:lnSpc>
              <a:spcBef>
                <a:spcPts val="100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Научить автопилот водить машину</a:t>
            </a:r>
            <a:endParaRPr sz="1800">
              <a:solidFill>
                <a:schemeClr val="dk1"/>
              </a:solidFill>
              <a:latin typeface="Montserrat"/>
              <a:ea typeface="Montserrat"/>
              <a:cs typeface="Montserrat"/>
              <a:sym typeface="Montserrat"/>
            </a:endParaRPr>
          </a:p>
          <a:p>
            <a:pPr indent="-330200" lvl="0" marL="457200" rtl="0" algn="l">
              <a:lnSpc>
                <a:spcPct val="115000"/>
              </a:lnSpc>
              <a:spcBef>
                <a:spcPts val="100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Научить нейронную сеть играть в игры/видеоигры</a:t>
            </a:r>
            <a:endParaRPr sz="1800">
              <a:solidFill>
                <a:schemeClr val="dk1"/>
              </a:solidFill>
              <a:latin typeface="Montserrat"/>
              <a:ea typeface="Montserrat"/>
              <a:cs typeface="Montserrat"/>
              <a:sym typeface="Montserrat"/>
            </a:endParaRPr>
          </a:p>
          <a:p>
            <a:pPr indent="-330200" lvl="0" marL="457200" rtl="0" algn="l">
              <a:lnSpc>
                <a:spcPct val="115000"/>
              </a:lnSpc>
              <a:spcBef>
                <a:spcPts val="100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Составление расписаний с помощью нейросети</a:t>
            </a:r>
            <a:endParaRPr sz="1800">
              <a:solidFill>
                <a:schemeClr val="dk1"/>
              </a:solidFill>
              <a:latin typeface="Montserrat"/>
              <a:ea typeface="Montserrat"/>
              <a:cs typeface="Montserrat"/>
              <a:sym typeface="Montserrat"/>
            </a:endParaRPr>
          </a:p>
          <a:p>
            <a:pPr indent="-330200" lvl="0" marL="457200" rtl="0" algn="l">
              <a:lnSpc>
                <a:spcPct val="115000"/>
              </a:lnSpc>
              <a:spcBef>
                <a:spcPts val="100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Трейдинг</a:t>
            </a:r>
            <a:endParaRPr sz="1800">
              <a:solidFill>
                <a:schemeClr val="dk1"/>
              </a:solidFill>
              <a:latin typeface="Montserrat"/>
              <a:ea typeface="Montserrat"/>
              <a:cs typeface="Montserrat"/>
              <a:sym typeface="Montserrat"/>
            </a:endParaRPr>
          </a:p>
          <a:p>
            <a:pPr indent="-330200" lvl="0" marL="457200" rtl="0" algn="l">
              <a:lnSpc>
                <a:spcPct val="115000"/>
              </a:lnSpc>
              <a:spcBef>
                <a:spcPts val="1000"/>
              </a:spcBef>
              <a:spcAft>
                <a:spcPts val="1000"/>
              </a:spcAft>
              <a:buClr>
                <a:schemeClr val="dk1"/>
              </a:buClr>
              <a:buSzPts val="1800"/>
              <a:buFont typeface="Montserrat"/>
              <a:buChar char="●"/>
            </a:pPr>
            <a:r>
              <a:rPr lang="ru-RU" sz="1800">
                <a:solidFill>
                  <a:schemeClr val="dk1"/>
                </a:solidFill>
                <a:latin typeface="Montserrat"/>
                <a:ea typeface="Montserrat"/>
                <a:cs typeface="Montserrat"/>
                <a:sym typeface="Montserrat"/>
              </a:rPr>
              <a:t>Рекомендательные системы</a:t>
            </a:r>
            <a:endParaRPr sz="1800">
              <a:solidFill>
                <a:schemeClr val="dk1"/>
              </a:solidFill>
              <a:latin typeface="Montserrat"/>
              <a:ea typeface="Montserrat"/>
              <a:cs typeface="Montserrat"/>
              <a:sym typeface="Montserrat"/>
            </a:endParaRPr>
          </a:p>
        </p:txBody>
      </p:sp>
      <p:pic>
        <p:nvPicPr>
          <p:cNvPr id="147" name="Google Shape;147;gdfc86056bb_0_617"/>
          <p:cNvPicPr preferRelativeResize="0"/>
          <p:nvPr/>
        </p:nvPicPr>
        <p:blipFill rotWithShape="1">
          <a:blip r:embed="rId5">
            <a:alphaModFix/>
          </a:blip>
          <a:srcRect b="0" l="14597" r="11975" t="0"/>
          <a:stretch/>
        </p:blipFill>
        <p:spPr>
          <a:xfrm flipH="1">
            <a:off x="6267450" y="0"/>
            <a:ext cx="7543800" cy="6858000"/>
          </a:xfrm>
          <a:prstGeom prst="parallelogram">
            <a:avLst>
              <a:gd fmla="val 48302" name="adj"/>
            </a:avLst>
          </a:prstGeom>
          <a:noFill/>
          <a:ln>
            <a:noFill/>
          </a:ln>
        </p:spPr>
      </p:pic>
      <p:sp>
        <p:nvSpPr>
          <p:cNvPr id="148" name="Google Shape;148;gdfc86056bb_0_617"/>
          <p:cNvSpPr txBox="1"/>
          <p:nvPr/>
        </p:nvSpPr>
        <p:spPr>
          <a:xfrm>
            <a:off x="291750" y="5533025"/>
            <a:ext cx="5332800" cy="1293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ru-RU" sz="1800">
                <a:latin typeface="Montserrat Medium"/>
                <a:ea typeface="Montserrat Medium"/>
                <a:cs typeface="Montserrat Medium"/>
                <a:sym typeface="Montserrat Medium"/>
              </a:rPr>
              <a:t>Во всех этих задачах не возможно или не практично собрать и размечать датасет, по этому используется обучение с подкреплением.</a:t>
            </a:r>
            <a:endParaRPr sz="1800">
              <a:latin typeface="Montserrat Medium"/>
              <a:ea typeface="Montserrat Medium"/>
              <a:cs typeface="Montserrat Medium"/>
              <a:sym typeface="Montserrat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42"/>
                                        </p:tgtEl>
                                        <p:attrNameLst>
                                          <p:attrName>style.visibility</p:attrName>
                                        </p:attrNameLst>
                                      </p:cBhvr>
                                      <p:to>
                                        <p:strVal val="visible"/>
                                      </p:to>
                                    </p:set>
                                    <p:anim calcmode="lin" valueType="num">
                                      <p:cBhvr additive="base">
                                        <p:cTn dur="600"/>
                                        <p:tgtEl>
                                          <p:spTgt spid="14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gdfc86056bb_0_466"/>
          <p:cNvPicPr preferRelativeResize="0"/>
          <p:nvPr/>
        </p:nvPicPr>
        <p:blipFill rotWithShape="1">
          <a:blip r:embed="rId3">
            <a:alphaModFix/>
          </a:blip>
          <a:srcRect b="0" l="13156" r="30593" t="0"/>
          <a:stretch/>
        </p:blipFill>
        <p:spPr>
          <a:xfrm>
            <a:off x="5334000" y="0"/>
            <a:ext cx="6858000" cy="6858000"/>
          </a:xfrm>
          <a:prstGeom prst="rect">
            <a:avLst/>
          </a:prstGeom>
          <a:noFill/>
          <a:ln>
            <a:noFill/>
          </a:ln>
        </p:spPr>
      </p:pic>
      <p:pic>
        <p:nvPicPr>
          <p:cNvPr descr="D:\Наташа\корел\сувалкина\презентация НЕЙРОНКИ\ДОД\13.png" id="154" name="Google Shape;154;gdfc86056bb_0_466"/>
          <p:cNvPicPr preferRelativeResize="0"/>
          <p:nvPr/>
        </p:nvPicPr>
        <p:blipFill rotWithShape="1">
          <a:blip r:embed="rId4">
            <a:alphaModFix/>
          </a:blip>
          <a:srcRect b="0" l="0" r="0" t="0"/>
          <a:stretch/>
        </p:blipFill>
        <p:spPr>
          <a:xfrm>
            <a:off x="5334000" y="0"/>
            <a:ext cx="6858003" cy="6857999"/>
          </a:xfrm>
          <a:prstGeom prst="rect">
            <a:avLst/>
          </a:prstGeom>
          <a:noFill/>
          <a:ln>
            <a:noFill/>
          </a:ln>
        </p:spPr>
      </p:pic>
      <p:sp>
        <p:nvSpPr>
          <p:cNvPr id="155" name="Google Shape;155;gdfc86056bb_0_466"/>
          <p:cNvSpPr/>
          <p:nvPr/>
        </p:nvSpPr>
        <p:spPr>
          <a:xfrm flipH="1" rot="10800000">
            <a:off x="5010150" y="-150"/>
            <a:ext cx="7182000" cy="7182000"/>
          </a:xfrm>
          <a:prstGeom prst="rtTriangl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156" name="Google Shape;156;gdfc86056bb_0_466"/>
          <p:cNvSpPr/>
          <p:nvPr/>
        </p:nvSpPr>
        <p:spPr>
          <a:xfrm rot="-2700000">
            <a:off x="6658158" y="-1459142"/>
            <a:ext cx="2877783" cy="2877783"/>
          </a:xfrm>
          <a:prstGeom prst="rtTriangle">
            <a:avLst/>
          </a:pr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cxnSp>
        <p:nvCxnSpPr>
          <p:cNvPr id="157" name="Google Shape;157;gdfc86056bb_0_466"/>
          <p:cNvCxnSpPr/>
          <p:nvPr/>
        </p:nvCxnSpPr>
        <p:spPr>
          <a:xfrm flipH="1">
            <a:off x="5909750" y="-150"/>
            <a:ext cx="5791500" cy="5792100"/>
          </a:xfrm>
          <a:prstGeom prst="straightConnector1">
            <a:avLst/>
          </a:prstGeom>
          <a:noFill/>
          <a:ln cap="flat" cmpd="sng" w="76200">
            <a:solidFill>
              <a:schemeClr val="dk1"/>
            </a:solidFill>
            <a:prstDash val="solid"/>
            <a:round/>
            <a:headEnd len="med" w="med" type="none"/>
            <a:tailEnd len="med" w="med" type="none"/>
          </a:ln>
        </p:spPr>
      </p:cxnSp>
      <p:cxnSp>
        <p:nvCxnSpPr>
          <p:cNvPr id="158" name="Google Shape;158;gdfc86056bb_0_466"/>
          <p:cNvCxnSpPr/>
          <p:nvPr/>
        </p:nvCxnSpPr>
        <p:spPr>
          <a:xfrm>
            <a:off x="5409025" y="-150"/>
            <a:ext cx="2754300" cy="2754300"/>
          </a:xfrm>
          <a:prstGeom prst="straightConnector1">
            <a:avLst/>
          </a:prstGeom>
          <a:noFill/>
          <a:ln cap="flat" cmpd="sng" w="76200">
            <a:solidFill>
              <a:srgbClr val="C9CFD4"/>
            </a:solidFill>
            <a:prstDash val="solid"/>
            <a:round/>
            <a:headEnd len="med" w="med" type="none"/>
            <a:tailEnd len="med" w="med" type="none"/>
          </a:ln>
        </p:spPr>
      </p:cxnSp>
      <p:sp>
        <p:nvSpPr>
          <p:cNvPr id="159" name="Google Shape;159;gdfc86056bb_0_466"/>
          <p:cNvSpPr txBox="1"/>
          <p:nvPr/>
        </p:nvSpPr>
        <p:spPr>
          <a:xfrm>
            <a:off x="916200" y="957750"/>
            <a:ext cx="7644000" cy="11433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ru-RU" sz="4500">
                <a:solidFill>
                  <a:srgbClr val="2064FB"/>
                </a:solidFill>
                <a:latin typeface="Montserrat ExtraBold"/>
                <a:ea typeface="Montserrat ExtraBold"/>
                <a:cs typeface="Montserrat ExtraBold"/>
                <a:sym typeface="Montserrat ExtraBold"/>
              </a:rPr>
              <a:t>Как это </a:t>
            </a:r>
            <a:br>
              <a:rPr lang="ru-RU" sz="4500">
                <a:solidFill>
                  <a:srgbClr val="2064FB"/>
                </a:solidFill>
                <a:latin typeface="Montserrat ExtraBold"/>
                <a:ea typeface="Montserrat ExtraBold"/>
                <a:cs typeface="Montserrat ExtraBold"/>
                <a:sym typeface="Montserrat ExtraBold"/>
              </a:rPr>
            </a:br>
            <a:r>
              <a:rPr lang="ru-RU" sz="4500">
                <a:solidFill>
                  <a:srgbClr val="2064FB"/>
                </a:solidFill>
                <a:latin typeface="Montserrat ExtraBold"/>
                <a:ea typeface="Montserrat ExtraBold"/>
                <a:cs typeface="Montserrat ExtraBold"/>
                <a:sym typeface="Montserrat ExtraBold"/>
              </a:rPr>
              <a:t>реализовать?</a:t>
            </a:r>
            <a:endParaRPr sz="4500">
              <a:solidFill>
                <a:srgbClr val="2064FB"/>
              </a:solidFill>
              <a:latin typeface="Montserrat ExtraBold"/>
              <a:ea typeface="Montserrat ExtraBold"/>
              <a:cs typeface="Montserrat ExtraBold"/>
              <a:sym typeface="Montserrat ExtraBold"/>
            </a:endParaRPr>
          </a:p>
          <a:p>
            <a:pPr indent="0" lvl="0" marL="0" rtl="0" algn="l">
              <a:spcBef>
                <a:spcPts val="0"/>
              </a:spcBef>
              <a:spcAft>
                <a:spcPts val="0"/>
              </a:spcAft>
              <a:buNone/>
            </a:pPr>
            <a:r>
              <a:t/>
            </a:r>
            <a:endParaRPr sz="4500">
              <a:solidFill>
                <a:srgbClr val="2064FB"/>
              </a:solidFill>
              <a:latin typeface="Montserrat ExtraBold"/>
              <a:ea typeface="Montserrat ExtraBold"/>
              <a:cs typeface="Montserrat ExtraBold"/>
              <a:sym typeface="Montserrat ExtraBold"/>
            </a:endParaRPr>
          </a:p>
        </p:txBody>
      </p:sp>
      <p:sp>
        <p:nvSpPr>
          <p:cNvPr id="160" name="Google Shape;160;gdfc86056bb_0_466"/>
          <p:cNvSpPr/>
          <p:nvPr/>
        </p:nvSpPr>
        <p:spPr>
          <a:xfrm rot="8100000">
            <a:off x="-726208" y="6236643"/>
            <a:ext cx="1360615" cy="1360615"/>
          </a:xfrm>
          <a:prstGeom prst="rtTriangl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161" name="Google Shape;161;gdfc86056bb_0_466"/>
          <p:cNvSpPr txBox="1"/>
          <p:nvPr>
            <p:ph idx="1" type="body"/>
          </p:nvPr>
        </p:nvSpPr>
        <p:spPr>
          <a:xfrm>
            <a:off x="406725" y="1825325"/>
            <a:ext cx="6684300" cy="4304100"/>
          </a:xfrm>
          <a:prstGeom prst="rect">
            <a:avLst/>
          </a:prstGeom>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rPr lang="ru-RU" sz="2100">
                <a:solidFill>
                  <a:schemeClr val="dk1"/>
                </a:solidFill>
                <a:latin typeface="Montserrat SemiBold"/>
                <a:ea typeface="Montserrat SemiBold"/>
                <a:cs typeface="Montserrat SemiBold"/>
                <a:sym typeface="Montserrat SemiBold"/>
              </a:rPr>
              <a:t>Будем использовать наград</a:t>
            </a:r>
            <a:r>
              <a:rPr lang="ru-RU" sz="2100">
                <a:solidFill>
                  <a:schemeClr val="dk1"/>
                </a:solidFill>
                <a:latin typeface="Montserrat SemiBold"/>
                <a:ea typeface="Montserrat SemiBold"/>
                <a:cs typeface="Montserrat SemiBold"/>
                <a:sym typeface="Montserrat SemiBold"/>
              </a:rPr>
              <a:t>ы</a:t>
            </a:r>
            <a:endParaRPr sz="2100">
              <a:solidFill>
                <a:schemeClr val="dk1"/>
              </a:solidFill>
              <a:latin typeface="Montserrat SemiBold"/>
              <a:ea typeface="Montserrat SemiBold"/>
              <a:cs typeface="Montserrat SemiBold"/>
              <a:sym typeface="Montserrat SemiBold"/>
            </a:endParaRPr>
          </a:p>
          <a:p>
            <a:pPr indent="-323850" lvl="0" marL="457200" rtl="0" algn="l">
              <a:lnSpc>
                <a:spcPct val="100000"/>
              </a:lnSpc>
              <a:spcBef>
                <a:spcPts val="1000"/>
              </a:spcBef>
              <a:spcAft>
                <a:spcPts val="0"/>
              </a:spcAft>
              <a:buSzPts val="1500"/>
              <a:buFont typeface="Montserrat"/>
              <a:buChar char="●"/>
            </a:pPr>
            <a:r>
              <a:rPr lang="ru-RU" sz="1500">
                <a:solidFill>
                  <a:schemeClr val="dk1"/>
                </a:solidFill>
                <a:latin typeface="Montserrat"/>
                <a:ea typeface="Montserrat"/>
                <a:cs typeface="Montserrat"/>
                <a:sym typeface="Montserrat"/>
              </a:rPr>
              <a:t>Награды - это аналог лейблов (y_train). За “правильные” решения будут положительные награды, за ‘неправильные” решения будут </a:t>
            </a:r>
            <a:r>
              <a:rPr lang="ru-RU" sz="1500">
                <a:solidFill>
                  <a:schemeClr val="dk1"/>
                </a:solidFill>
                <a:latin typeface="Montserrat"/>
                <a:ea typeface="Montserrat"/>
                <a:cs typeface="Montserrat"/>
                <a:sym typeface="Montserrat"/>
              </a:rPr>
              <a:t>отрицательные</a:t>
            </a:r>
            <a:r>
              <a:rPr lang="ru-RU" sz="1500">
                <a:solidFill>
                  <a:schemeClr val="dk1"/>
                </a:solidFill>
                <a:latin typeface="Montserrat"/>
                <a:ea typeface="Montserrat"/>
                <a:cs typeface="Montserrat"/>
                <a:sym typeface="Montserrat"/>
              </a:rPr>
              <a:t> награды.</a:t>
            </a:r>
            <a:endParaRPr sz="1500">
              <a:solidFill>
                <a:schemeClr val="dk1"/>
              </a:solidFill>
              <a:latin typeface="Montserrat"/>
              <a:ea typeface="Montserrat"/>
              <a:cs typeface="Montserrat"/>
              <a:sym typeface="Montserrat"/>
            </a:endParaRPr>
          </a:p>
          <a:p>
            <a:pPr indent="-323850" lvl="0" marL="457200" rtl="0" algn="l">
              <a:lnSpc>
                <a:spcPct val="100000"/>
              </a:lnSpc>
              <a:spcBef>
                <a:spcPts val="1000"/>
              </a:spcBef>
              <a:spcAft>
                <a:spcPts val="0"/>
              </a:spcAft>
              <a:buClr>
                <a:schemeClr val="dk1"/>
              </a:buClr>
              <a:buSzPts val="1500"/>
              <a:buFont typeface="Montserrat"/>
              <a:buChar char="●"/>
            </a:pPr>
            <a:r>
              <a:rPr lang="ru-RU" sz="1500">
                <a:solidFill>
                  <a:schemeClr val="dk1"/>
                </a:solidFill>
                <a:latin typeface="Montserrat"/>
                <a:ea typeface="Montserrat"/>
                <a:cs typeface="Montserrat"/>
                <a:sym typeface="Montserrat"/>
              </a:rPr>
              <a:t>Награда является скалярным значением, которое отвечает </a:t>
            </a:r>
            <a:r>
              <a:rPr lang="ru-RU" sz="1500">
                <a:solidFill>
                  <a:schemeClr val="dk1"/>
                </a:solidFill>
                <a:latin typeface="Montserrat"/>
                <a:ea typeface="Montserrat"/>
                <a:cs typeface="Montserrat"/>
                <a:sym typeface="Montserrat"/>
              </a:rPr>
              <a:t>насколько</a:t>
            </a:r>
            <a:r>
              <a:rPr lang="ru-RU" sz="1500">
                <a:solidFill>
                  <a:schemeClr val="dk1"/>
                </a:solidFill>
                <a:latin typeface="Montserrat"/>
                <a:ea typeface="Montserrat"/>
                <a:cs typeface="Montserrat"/>
                <a:sym typeface="Montserrat"/>
              </a:rPr>
              <a:t> “</a:t>
            </a:r>
            <a:r>
              <a:rPr lang="ru-RU" sz="1500">
                <a:solidFill>
                  <a:schemeClr val="dk1"/>
                </a:solidFill>
                <a:latin typeface="Montserrat"/>
                <a:ea typeface="Montserrat"/>
                <a:cs typeface="Montserrat"/>
                <a:sym typeface="Montserrat"/>
              </a:rPr>
              <a:t>хорошим</a:t>
            </a:r>
            <a:r>
              <a:rPr lang="ru-RU" sz="1500">
                <a:solidFill>
                  <a:schemeClr val="dk1"/>
                </a:solidFill>
                <a:latin typeface="Montserrat"/>
                <a:ea typeface="Montserrat"/>
                <a:cs typeface="Montserrat"/>
                <a:sym typeface="Montserrat"/>
              </a:rPr>
              <a:t>” является то или </a:t>
            </a:r>
            <a:r>
              <a:rPr lang="ru-RU" sz="1500">
                <a:solidFill>
                  <a:schemeClr val="dk1"/>
                </a:solidFill>
                <a:latin typeface="Montserrat"/>
                <a:ea typeface="Montserrat"/>
                <a:cs typeface="Montserrat"/>
                <a:sym typeface="Montserrat"/>
              </a:rPr>
              <a:t>иное</a:t>
            </a:r>
            <a:r>
              <a:rPr lang="ru-RU" sz="1500">
                <a:solidFill>
                  <a:schemeClr val="dk1"/>
                </a:solidFill>
                <a:latin typeface="Montserrat"/>
                <a:ea typeface="Montserrat"/>
                <a:cs typeface="Montserrat"/>
                <a:sym typeface="Montserrat"/>
              </a:rPr>
              <a:t> решение.</a:t>
            </a:r>
            <a:endParaRPr sz="1500">
              <a:solidFill>
                <a:schemeClr val="dk1"/>
              </a:solidFill>
              <a:latin typeface="Montserrat"/>
              <a:ea typeface="Montserrat"/>
              <a:cs typeface="Montserrat"/>
              <a:sym typeface="Montserrat"/>
            </a:endParaRPr>
          </a:p>
          <a:p>
            <a:pPr indent="-323850" lvl="0" marL="457200" rtl="0" algn="l">
              <a:lnSpc>
                <a:spcPct val="100000"/>
              </a:lnSpc>
              <a:spcBef>
                <a:spcPts val="1000"/>
              </a:spcBef>
              <a:spcAft>
                <a:spcPts val="0"/>
              </a:spcAft>
              <a:buSzPts val="1500"/>
              <a:buFont typeface="Montserrat"/>
              <a:buChar char="●"/>
            </a:pPr>
            <a:r>
              <a:rPr lang="ru-RU" sz="1500">
                <a:solidFill>
                  <a:schemeClr val="dk1"/>
                </a:solidFill>
                <a:latin typeface="Montserrat"/>
                <a:ea typeface="Montserrat"/>
                <a:cs typeface="Montserrat"/>
                <a:sym typeface="Montserrat"/>
              </a:rPr>
              <a:t>В начале цикла обучения, нейронная сеть ничего не знает и действует без логики (рандомно).</a:t>
            </a:r>
            <a:endParaRPr sz="1500">
              <a:solidFill>
                <a:schemeClr val="dk1"/>
              </a:solidFill>
              <a:latin typeface="Montserrat"/>
              <a:ea typeface="Montserrat"/>
              <a:cs typeface="Montserrat"/>
              <a:sym typeface="Montserrat"/>
            </a:endParaRPr>
          </a:p>
          <a:p>
            <a:pPr indent="-323850" lvl="0" marL="457200" rtl="0" algn="l">
              <a:lnSpc>
                <a:spcPct val="100000"/>
              </a:lnSpc>
              <a:spcBef>
                <a:spcPts val="1000"/>
              </a:spcBef>
              <a:spcAft>
                <a:spcPts val="0"/>
              </a:spcAft>
              <a:buSzPts val="1500"/>
              <a:buFont typeface="Montserrat"/>
              <a:buChar char="●"/>
            </a:pPr>
            <a:r>
              <a:rPr lang="ru-RU" sz="1500">
                <a:solidFill>
                  <a:schemeClr val="dk1"/>
                </a:solidFill>
                <a:latin typeface="Montserrat"/>
                <a:ea typeface="Montserrat"/>
                <a:cs typeface="Montserrat"/>
                <a:sym typeface="Montserrat"/>
              </a:rPr>
              <a:t>За хорошие решения, которые приводят</a:t>
            </a:r>
            <a:br>
              <a:rPr lang="ru-RU" sz="1500">
                <a:solidFill>
                  <a:schemeClr val="dk1"/>
                </a:solidFill>
                <a:latin typeface="Montserrat"/>
                <a:ea typeface="Montserrat"/>
                <a:cs typeface="Montserrat"/>
                <a:sym typeface="Montserrat"/>
              </a:rPr>
            </a:br>
            <a:r>
              <a:rPr lang="ru-RU" sz="1500">
                <a:solidFill>
                  <a:schemeClr val="dk1"/>
                </a:solidFill>
                <a:latin typeface="Montserrat"/>
                <a:ea typeface="Montserrat"/>
                <a:cs typeface="Montserrat"/>
                <a:sym typeface="Montserrat"/>
              </a:rPr>
              <a:t> к успеху, выдаются положительные награды.</a:t>
            </a:r>
            <a:endParaRPr sz="1500">
              <a:solidFill>
                <a:schemeClr val="dk1"/>
              </a:solidFill>
              <a:latin typeface="Montserrat"/>
              <a:ea typeface="Montserrat"/>
              <a:cs typeface="Montserrat"/>
              <a:sym typeface="Montserrat"/>
            </a:endParaRPr>
          </a:p>
          <a:p>
            <a:pPr indent="-323850" lvl="0" marL="457200" rtl="0" algn="l">
              <a:lnSpc>
                <a:spcPct val="100000"/>
              </a:lnSpc>
              <a:spcBef>
                <a:spcPts val="1000"/>
              </a:spcBef>
              <a:spcAft>
                <a:spcPts val="0"/>
              </a:spcAft>
              <a:buSzPts val="1500"/>
              <a:buFont typeface="Montserrat"/>
              <a:buChar char="●"/>
            </a:pPr>
            <a:r>
              <a:rPr lang="ru-RU" sz="1500">
                <a:solidFill>
                  <a:schemeClr val="dk1"/>
                </a:solidFill>
                <a:latin typeface="Montserrat"/>
                <a:ea typeface="Montserrat"/>
                <a:cs typeface="Montserrat"/>
                <a:sym typeface="Montserrat"/>
              </a:rPr>
              <a:t>За плохие решения выдаются </a:t>
            </a:r>
            <a:br>
              <a:rPr lang="ru-RU" sz="1500">
                <a:solidFill>
                  <a:schemeClr val="dk1"/>
                </a:solidFill>
                <a:latin typeface="Montserrat"/>
                <a:ea typeface="Montserrat"/>
                <a:cs typeface="Montserrat"/>
                <a:sym typeface="Montserrat"/>
              </a:rPr>
            </a:br>
            <a:r>
              <a:rPr lang="ru-RU" sz="1500">
                <a:solidFill>
                  <a:schemeClr val="dk1"/>
                </a:solidFill>
                <a:latin typeface="Montserrat"/>
                <a:ea typeface="Montserrat"/>
                <a:cs typeface="Montserrat"/>
                <a:sym typeface="Montserrat"/>
              </a:rPr>
              <a:t>отрицательные награды (наказания).</a:t>
            </a:r>
            <a:endParaRPr sz="1500">
              <a:solidFill>
                <a:schemeClr val="dk1"/>
              </a:solidFill>
              <a:latin typeface="Montserrat"/>
              <a:ea typeface="Montserrat"/>
              <a:cs typeface="Montserrat"/>
              <a:sym typeface="Montserrat"/>
            </a:endParaRPr>
          </a:p>
          <a:p>
            <a:pPr indent="-323850" lvl="0" marL="457200" rtl="0" algn="l">
              <a:lnSpc>
                <a:spcPct val="100000"/>
              </a:lnSpc>
              <a:spcBef>
                <a:spcPts val="1000"/>
              </a:spcBef>
              <a:spcAft>
                <a:spcPts val="1000"/>
              </a:spcAft>
              <a:buSzPts val="1500"/>
              <a:buFont typeface="Montserrat"/>
              <a:buChar char="●"/>
            </a:pPr>
            <a:r>
              <a:rPr lang="ru-RU" sz="1500">
                <a:solidFill>
                  <a:schemeClr val="dk1"/>
                </a:solidFill>
                <a:latin typeface="Montserrat"/>
                <a:ea typeface="Montserrat"/>
                <a:cs typeface="Montserrat"/>
                <a:sym typeface="Montserrat"/>
              </a:rPr>
              <a:t>Нейронная сеть обучается совершать </a:t>
            </a:r>
            <a:br>
              <a:rPr lang="ru-RU" sz="1500">
                <a:solidFill>
                  <a:schemeClr val="dk1"/>
                </a:solidFill>
                <a:latin typeface="Montserrat"/>
                <a:ea typeface="Montserrat"/>
                <a:cs typeface="Montserrat"/>
                <a:sym typeface="Montserrat"/>
              </a:rPr>
            </a:br>
            <a:r>
              <a:rPr lang="ru-RU" sz="1500">
                <a:solidFill>
                  <a:schemeClr val="dk1"/>
                </a:solidFill>
                <a:latin typeface="Montserrat"/>
                <a:ea typeface="Montserrat"/>
                <a:cs typeface="Montserrat"/>
                <a:sym typeface="Montserrat"/>
              </a:rPr>
              <a:t>действия, которые дают </a:t>
            </a:r>
            <a:br>
              <a:rPr lang="ru-RU" sz="1500">
                <a:solidFill>
                  <a:schemeClr val="dk1"/>
                </a:solidFill>
                <a:latin typeface="Montserrat"/>
                <a:ea typeface="Montserrat"/>
                <a:cs typeface="Montserrat"/>
                <a:sym typeface="Montserrat"/>
              </a:rPr>
            </a:br>
            <a:r>
              <a:rPr lang="ru-RU" sz="1500">
                <a:solidFill>
                  <a:schemeClr val="dk1"/>
                </a:solidFill>
                <a:latin typeface="Montserrat"/>
                <a:ea typeface="Montserrat"/>
                <a:cs typeface="Montserrat"/>
                <a:sym typeface="Montserrat"/>
              </a:rPr>
              <a:t>положительные награды, и избегать                  отрицательные награды.</a:t>
            </a:r>
            <a:endParaRPr sz="1500">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59"/>
                                        </p:tgtEl>
                                        <p:attrNameLst>
                                          <p:attrName>style.visibility</p:attrName>
                                        </p:attrNameLst>
                                      </p:cBhvr>
                                      <p:to>
                                        <p:strVal val="visible"/>
                                      </p:to>
                                    </p:set>
                                    <p:anim calcmode="lin" valueType="num">
                                      <p:cBhvr additive="base">
                                        <p:cTn dur="500"/>
                                        <p:tgtEl>
                                          <p:spTgt spid="15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gdfc86056bb_0_380"/>
          <p:cNvPicPr preferRelativeResize="0"/>
          <p:nvPr/>
        </p:nvPicPr>
        <p:blipFill>
          <a:blip r:embed="rId3">
            <a:alphaModFix/>
          </a:blip>
          <a:stretch>
            <a:fillRect/>
          </a:stretch>
        </p:blipFill>
        <p:spPr>
          <a:xfrm>
            <a:off x="5029000" y="0"/>
            <a:ext cx="7163049" cy="6857999"/>
          </a:xfrm>
          <a:prstGeom prst="rect">
            <a:avLst/>
          </a:prstGeom>
          <a:noFill/>
          <a:ln>
            <a:noFill/>
          </a:ln>
        </p:spPr>
      </p:pic>
      <p:pic>
        <p:nvPicPr>
          <p:cNvPr id="167" name="Google Shape;167;gdfc86056bb_0_380"/>
          <p:cNvPicPr preferRelativeResize="0"/>
          <p:nvPr/>
        </p:nvPicPr>
        <p:blipFill rotWithShape="1">
          <a:blip r:embed="rId4">
            <a:alphaModFix/>
          </a:blip>
          <a:srcRect b="0" l="-8899" r="33734" t="0"/>
          <a:stretch/>
        </p:blipFill>
        <p:spPr>
          <a:xfrm>
            <a:off x="4457700" y="0"/>
            <a:ext cx="7734303" cy="6857999"/>
          </a:xfrm>
          <a:prstGeom prst="rect">
            <a:avLst/>
          </a:prstGeom>
          <a:noFill/>
          <a:ln>
            <a:noFill/>
          </a:ln>
        </p:spPr>
      </p:pic>
      <p:sp>
        <p:nvSpPr>
          <p:cNvPr id="168" name="Google Shape;168;gdfc86056bb_0_380"/>
          <p:cNvSpPr/>
          <p:nvPr/>
        </p:nvSpPr>
        <p:spPr>
          <a:xfrm>
            <a:off x="5335257" y="6"/>
            <a:ext cx="6856800" cy="6856800"/>
          </a:xfrm>
          <a:prstGeom prst="rtTriangl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169" name="Google Shape;169;gdfc86056bb_0_380"/>
          <p:cNvSpPr/>
          <p:nvPr/>
        </p:nvSpPr>
        <p:spPr>
          <a:xfrm>
            <a:off x="0" y="0"/>
            <a:ext cx="5372100" cy="6858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gdfc86056bb_0_380"/>
          <p:cNvSpPr/>
          <p:nvPr/>
        </p:nvSpPr>
        <p:spPr>
          <a:xfrm rot="5400000">
            <a:off x="-50" y="150"/>
            <a:ext cx="5029200" cy="5028900"/>
          </a:xfrm>
          <a:prstGeom prst="rtTriangle">
            <a:avLst/>
          </a:pr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cxnSp>
        <p:nvCxnSpPr>
          <p:cNvPr id="171" name="Google Shape;171;gdfc86056bb_0_380"/>
          <p:cNvCxnSpPr/>
          <p:nvPr/>
        </p:nvCxnSpPr>
        <p:spPr>
          <a:xfrm rot="10800000">
            <a:off x="4441125" y="-114375"/>
            <a:ext cx="4304100" cy="4304100"/>
          </a:xfrm>
          <a:prstGeom prst="straightConnector1">
            <a:avLst/>
          </a:prstGeom>
          <a:noFill/>
          <a:ln cap="flat" cmpd="sng" w="38100">
            <a:solidFill>
              <a:schemeClr val="dk1"/>
            </a:solidFill>
            <a:prstDash val="solid"/>
            <a:round/>
            <a:headEnd len="med" w="med" type="none"/>
            <a:tailEnd len="med" w="med" type="none"/>
          </a:ln>
        </p:spPr>
      </p:cxnSp>
      <p:sp>
        <p:nvSpPr>
          <p:cNvPr id="172" name="Google Shape;172;gdfc86056bb_0_380"/>
          <p:cNvSpPr/>
          <p:nvPr/>
        </p:nvSpPr>
        <p:spPr>
          <a:xfrm>
            <a:off x="750867" y="376842"/>
            <a:ext cx="7313100" cy="1006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lang="ru-RU" sz="3800">
                <a:solidFill>
                  <a:srgbClr val="2064FB"/>
                </a:solidFill>
                <a:latin typeface="Montserrat ExtraBold"/>
                <a:ea typeface="Montserrat ExtraBold"/>
                <a:cs typeface="Montserrat ExtraBold"/>
                <a:sym typeface="Montserrat ExtraBold"/>
              </a:rPr>
              <a:t>Постановка </a:t>
            </a:r>
            <a:br>
              <a:rPr lang="ru-RU" sz="3800">
                <a:solidFill>
                  <a:srgbClr val="2064FB"/>
                </a:solidFill>
                <a:latin typeface="Montserrat ExtraBold"/>
                <a:ea typeface="Montserrat ExtraBold"/>
                <a:cs typeface="Montserrat ExtraBold"/>
                <a:sym typeface="Montserrat ExtraBold"/>
              </a:rPr>
            </a:br>
            <a:r>
              <a:rPr lang="ru-RU" sz="3800">
                <a:solidFill>
                  <a:srgbClr val="2064FB"/>
                </a:solidFill>
                <a:latin typeface="Montserrat ExtraBold"/>
                <a:ea typeface="Montserrat ExtraBold"/>
                <a:cs typeface="Montserrat ExtraBold"/>
                <a:sym typeface="Montserrat ExtraBold"/>
              </a:rPr>
              <a:t>задачи/</a:t>
            </a:r>
            <a:br>
              <a:rPr lang="ru-RU" sz="3800">
                <a:solidFill>
                  <a:srgbClr val="2064FB"/>
                </a:solidFill>
                <a:latin typeface="Montserrat ExtraBold"/>
                <a:ea typeface="Montserrat ExtraBold"/>
                <a:cs typeface="Montserrat ExtraBold"/>
                <a:sym typeface="Montserrat ExtraBold"/>
              </a:rPr>
            </a:br>
            <a:r>
              <a:rPr lang="ru-RU" sz="3800">
                <a:solidFill>
                  <a:srgbClr val="2064FB"/>
                </a:solidFill>
                <a:latin typeface="Montserrat ExtraBold"/>
                <a:ea typeface="Montserrat ExtraBold"/>
                <a:cs typeface="Montserrat ExtraBold"/>
                <a:sym typeface="Montserrat ExtraBold"/>
              </a:rPr>
              <a:t>определения</a:t>
            </a:r>
            <a:endParaRPr i="0" sz="3800" u="none" cap="none" strike="noStrike">
              <a:solidFill>
                <a:srgbClr val="2064FB"/>
              </a:solidFill>
              <a:latin typeface="Montserrat ExtraBold"/>
              <a:ea typeface="Montserrat ExtraBold"/>
              <a:cs typeface="Montserrat ExtraBold"/>
              <a:sym typeface="Montserrat ExtraBold"/>
            </a:endParaRPr>
          </a:p>
        </p:txBody>
      </p:sp>
      <p:sp>
        <p:nvSpPr>
          <p:cNvPr id="173" name="Google Shape;173;gdfc86056bb_0_380"/>
          <p:cNvSpPr txBox="1"/>
          <p:nvPr/>
        </p:nvSpPr>
        <p:spPr>
          <a:xfrm flipH="1">
            <a:off x="61625" y="2493025"/>
            <a:ext cx="8691600" cy="3716400"/>
          </a:xfrm>
          <a:prstGeom prst="rect">
            <a:avLst/>
          </a:prstGeom>
          <a:noFill/>
          <a:ln>
            <a:noFill/>
          </a:ln>
        </p:spPr>
        <p:txBody>
          <a:bodyPr anchorCtr="0" anchor="t" bIns="45700" lIns="91425" spcFirstLastPara="1" rIns="91425" wrap="square" tIns="45700">
            <a:noAutofit/>
          </a:bodyPr>
          <a:lstStyle/>
          <a:p>
            <a:pPr indent="-336550" lvl="0" marL="457200" rtl="0" algn="l">
              <a:lnSpc>
                <a:spcPct val="100000"/>
              </a:lnSpc>
              <a:spcBef>
                <a:spcPts val="0"/>
              </a:spcBef>
              <a:spcAft>
                <a:spcPts val="0"/>
              </a:spcAft>
              <a:buClr>
                <a:schemeClr val="dk1"/>
              </a:buClr>
              <a:buSzPts val="1700"/>
              <a:buFont typeface="Montserrat"/>
              <a:buChar char="●"/>
            </a:pPr>
            <a:r>
              <a:rPr lang="ru-RU" sz="1700">
                <a:solidFill>
                  <a:schemeClr val="dk1"/>
                </a:solidFill>
                <a:latin typeface="Montserrat"/>
                <a:ea typeface="Montserrat"/>
                <a:cs typeface="Montserrat"/>
                <a:sym typeface="Montserrat"/>
              </a:rPr>
              <a:t>Есть агент, чьи действия полностью </a:t>
            </a:r>
            <a:br>
              <a:rPr lang="ru-RU" sz="1700">
                <a:solidFill>
                  <a:schemeClr val="dk1"/>
                </a:solidFill>
                <a:latin typeface="Montserrat"/>
                <a:ea typeface="Montserrat"/>
                <a:cs typeface="Montserrat"/>
                <a:sym typeface="Montserrat"/>
              </a:rPr>
            </a:br>
            <a:r>
              <a:rPr lang="ru-RU" sz="1700">
                <a:solidFill>
                  <a:schemeClr val="dk1"/>
                </a:solidFill>
                <a:latin typeface="Montserrat"/>
                <a:ea typeface="Montserrat"/>
                <a:cs typeface="Montserrat"/>
                <a:sym typeface="Montserrat"/>
              </a:rPr>
              <a:t>контролирует наш алгоритм (нейронная сеть).</a:t>
            </a:r>
            <a:endParaRPr sz="1700">
              <a:solidFill>
                <a:schemeClr val="dk1"/>
              </a:solidFill>
              <a:latin typeface="Montserrat"/>
              <a:ea typeface="Montserrat"/>
              <a:cs typeface="Montserrat"/>
              <a:sym typeface="Montserrat"/>
            </a:endParaRPr>
          </a:p>
          <a:p>
            <a:pPr indent="-336550" lvl="0" marL="457200" rtl="0" algn="l">
              <a:lnSpc>
                <a:spcPct val="100000"/>
              </a:lnSpc>
              <a:spcBef>
                <a:spcPts val="1000"/>
              </a:spcBef>
              <a:spcAft>
                <a:spcPts val="0"/>
              </a:spcAft>
              <a:buClr>
                <a:schemeClr val="dk1"/>
              </a:buClr>
              <a:buSzPts val="1700"/>
              <a:buFont typeface="Montserrat"/>
              <a:buChar char="●"/>
            </a:pPr>
            <a:r>
              <a:rPr lang="ru-RU" sz="1700">
                <a:solidFill>
                  <a:schemeClr val="dk1"/>
                </a:solidFill>
                <a:latin typeface="Montserrat"/>
                <a:ea typeface="Montserrat"/>
                <a:cs typeface="Montserrat"/>
                <a:sym typeface="Montserrat"/>
              </a:rPr>
              <a:t>Агент взаимодействует с средой, </a:t>
            </a:r>
            <a:br>
              <a:rPr lang="ru-RU" sz="1700">
                <a:solidFill>
                  <a:schemeClr val="dk1"/>
                </a:solidFill>
                <a:latin typeface="Montserrat"/>
                <a:ea typeface="Montserrat"/>
                <a:cs typeface="Montserrat"/>
                <a:sym typeface="Montserrat"/>
              </a:rPr>
            </a:br>
            <a:r>
              <a:rPr lang="ru-RU" sz="1700">
                <a:solidFill>
                  <a:schemeClr val="dk1"/>
                </a:solidFill>
                <a:latin typeface="Montserrat"/>
                <a:ea typeface="Montserrat"/>
                <a:cs typeface="Montserrat"/>
                <a:sym typeface="Montserrat"/>
              </a:rPr>
              <a:t>в которой он находится. Для этого, он принимает какие-то действия (например, стреляет в врага или двигает руку робота).</a:t>
            </a:r>
            <a:endParaRPr sz="1700">
              <a:solidFill>
                <a:schemeClr val="dk1"/>
              </a:solidFill>
              <a:latin typeface="Montserrat"/>
              <a:ea typeface="Montserrat"/>
              <a:cs typeface="Montserrat"/>
              <a:sym typeface="Montserrat"/>
            </a:endParaRPr>
          </a:p>
          <a:p>
            <a:pPr indent="-336550" lvl="0" marL="457200" rtl="0" algn="l">
              <a:lnSpc>
                <a:spcPct val="100000"/>
              </a:lnSpc>
              <a:spcBef>
                <a:spcPts val="1000"/>
              </a:spcBef>
              <a:spcAft>
                <a:spcPts val="0"/>
              </a:spcAft>
              <a:buClr>
                <a:schemeClr val="dk1"/>
              </a:buClr>
              <a:buSzPts val="1700"/>
              <a:buFont typeface="Montserrat"/>
              <a:buChar char="●"/>
            </a:pPr>
            <a:r>
              <a:rPr lang="ru-RU" sz="1700">
                <a:solidFill>
                  <a:schemeClr val="dk1"/>
                </a:solidFill>
                <a:latin typeface="Montserrat"/>
                <a:ea typeface="Montserrat"/>
                <a:cs typeface="Montserrat"/>
                <a:sym typeface="Montserrat"/>
              </a:rPr>
              <a:t>Среда не контролируется алгоритмом на прямую, </a:t>
            </a:r>
            <a:br>
              <a:rPr lang="ru-RU" sz="1700">
                <a:solidFill>
                  <a:schemeClr val="dk1"/>
                </a:solidFill>
                <a:latin typeface="Montserrat"/>
                <a:ea typeface="Montserrat"/>
                <a:cs typeface="Montserrat"/>
                <a:sym typeface="Montserrat"/>
              </a:rPr>
            </a:br>
            <a:r>
              <a:rPr lang="ru-RU" sz="1700">
                <a:solidFill>
                  <a:schemeClr val="dk1"/>
                </a:solidFill>
                <a:latin typeface="Montserrat"/>
                <a:ea typeface="Montserrat"/>
                <a:cs typeface="Montserrat"/>
                <a:sym typeface="Montserrat"/>
              </a:rPr>
              <a:t>но она может меняться из-за действий агента.</a:t>
            </a:r>
            <a:endParaRPr sz="1700">
              <a:solidFill>
                <a:schemeClr val="dk1"/>
              </a:solidFill>
              <a:latin typeface="Montserrat"/>
              <a:ea typeface="Montserrat"/>
              <a:cs typeface="Montserrat"/>
              <a:sym typeface="Montserrat"/>
            </a:endParaRPr>
          </a:p>
          <a:p>
            <a:pPr indent="-336550" lvl="0" marL="457200" rtl="0" algn="l">
              <a:lnSpc>
                <a:spcPct val="100000"/>
              </a:lnSpc>
              <a:spcBef>
                <a:spcPts val="1000"/>
              </a:spcBef>
              <a:spcAft>
                <a:spcPts val="0"/>
              </a:spcAft>
              <a:buClr>
                <a:schemeClr val="dk1"/>
              </a:buClr>
              <a:buSzPts val="1700"/>
              <a:buFont typeface="Montserrat"/>
              <a:buChar char="●"/>
            </a:pPr>
            <a:r>
              <a:rPr lang="ru-RU" sz="1700">
                <a:solidFill>
                  <a:schemeClr val="dk1"/>
                </a:solidFill>
                <a:latin typeface="Montserrat"/>
                <a:ea typeface="Montserrat"/>
                <a:cs typeface="Montserrat"/>
                <a:sym typeface="Montserrat"/>
              </a:rPr>
              <a:t>Награда - это скалярное число - которое назначается в соответствии с тем, что произошло в среде из-за действий агента.</a:t>
            </a:r>
            <a:endParaRPr sz="1700">
              <a:solidFill>
                <a:schemeClr val="dk1"/>
              </a:solidFill>
              <a:latin typeface="Montserrat"/>
              <a:ea typeface="Montserrat"/>
              <a:cs typeface="Montserrat"/>
              <a:sym typeface="Montserrat"/>
            </a:endParaRPr>
          </a:p>
          <a:p>
            <a:pPr indent="-336550" lvl="0" marL="457200" rtl="0" algn="l">
              <a:lnSpc>
                <a:spcPct val="100000"/>
              </a:lnSpc>
              <a:spcBef>
                <a:spcPts val="1000"/>
              </a:spcBef>
              <a:spcAft>
                <a:spcPts val="0"/>
              </a:spcAft>
              <a:buClr>
                <a:schemeClr val="dk1"/>
              </a:buClr>
              <a:buSzPts val="1700"/>
              <a:buFont typeface="Montserrat"/>
              <a:buChar char="●"/>
            </a:pPr>
            <a:r>
              <a:rPr lang="ru-RU" sz="1700">
                <a:solidFill>
                  <a:schemeClr val="dk1"/>
                </a:solidFill>
                <a:latin typeface="Montserrat"/>
                <a:ea typeface="Montserrat"/>
                <a:cs typeface="Montserrat"/>
                <a:sym typeface="Montserrat"/>
              </a:rPr>
              <a:t>Состояние - это положение среды в текущем моменте. Среда переходит в новое состояние после каждого действия.</a:t>
            </a:r>
            <a:endParaRPr sz="1700">
              <a:solidFill>
                <a:schemeClr val="dk1"/>
              </a:solidFill>
              <a:latin typeface="Montserrat"/>
              <a:ea typeface="Montserrat"/>
              <a:cs typeface="Montserrat"/>
              <a:sym typeface="Montserrat"/>
            </a:endParaRPr>
          </a:p>
          <a:p>
            <a:pPr indent="-336550" lvl="0" marL="457200" rtl="0" algn="l">
              <a:lnSpc>
                <a:spcPct val="100000"/>
              </a:lnSpc>
              <a:spcBef>
                <a:spcPts val="1000"/>
              </a:spcBef>
              <a:spcAft>
                <a:spcPts val="0"/>
              </a:spcAft>
              <a:buClr>
                <a:schemeClr val="dk1"/>
              </a:buClr>
              <a:buSzPts val="1700"/>
              <a:buFont typeface="Montserrat"/>
              <a:buChar char="●"/>
            </a:pPr>
            <a:r>
              <a:rPr lang="ru-RU" sz="1700">
                <a:solidFill>
                  <a:schemeClr val="dk1"/>
                </a:solidFill>
                <a:latin typeface="Montserrat"/>
                <a:ea typeface="Montserrat"/>
                <a:cs typeface="Montserrat"/>
                <a:sym typeface="Montserrat"/>
              </a:rPr>
              <a:t>Значение состояния - число, описывающие максимальную награду которую можно ожидать за различные действия в текущем состоянии.</a:t>
            </a:r>
            <a:endParaRPr b="1" sz="1600">
              <a:solidFill>
                <a:schemeClr val="dk1"/>
              </a:solidFill>
              <a:latin typeface="Montserrat"/>
              <a:ea typeface="Montserrat"/>
              <a:cs typeface="Montserrat"/>
              <a:sym typeface="Montserrat"/>
            </a:endParaRPr>
          </a:p>
          <a:p>
            <a:pPr indent="0" lvl="0" marL="0" rtl="0" algn="l">
              <a:lnSpc>
                <a:spcPct val="100000"/>
              </a:lnSpc>
              <a:spcBef>
                <a:spcPts val="1000"/>
              </a:spcBef>
              <a:spcAft>
                <a:spcPts val="0"/>
              </a:spcAft>
              <a:buClr>
                <a:schemeClr val="dk1"/>
              </a:buClr>
              <a:buSzPts val="1100"/>
              <a:buFont typeface="Arial"/>
              <a:buNone/>
            </a:pPr>
            <a:r>
              <a:t/>
            </a:r>
            <a:endParaRPr sz="1500">
              <a:solidFill>
                <a:srgbClr val="2064FB"/>
              </a:solidFill>
              <a:highlight>
                <a:srgbClr val="FFFFFF"/>
              </a:highlight>
              <a:latin typeface="Montserrat SemiBold"/>
              <a:ea typeface="Montserrat SemiBold"/>
              <a:cs typeface="Montserrat SemiBold"/>
              <a:sym typeface="Montserrat SemiBold"/>
            </a:endParaRPr>
          </a:p>
          <a:p>
            <a:pPr indent="0" lvl="0" marL="0" rtl="0" algn="l">
              <a:lnSpc>
                <a:spcPct val="100000"/>
              </a:lnSpc>
              <a:spcBef>
                <a:spcPts val="1000"/>
              </a:spcBef>
              <a:spcAft>
                <a:spcPts val="0"/>
              </a:spcAft>
              <a:buClr>
                <a:schemeClr val="dk1"/>
              </a:buClr>
              <a:buSzPts val="1100"/>
              <a:buFont typeface="Arial"/>
              <a:buNone/>
            </a:pPr>
            <a:r>
              <a:t/>
            </a:r>
            <a:endParaRPr sz="1500">
              <a:solidFill>
                <a:schemeClr val="dk1"/>
              </a:solidFill>
              <a:latin typeface="Montserrat"/>
              <a:ea typeface="Montserrat"/>
              <a:cs typeface="Montserrat"/>
              <a:sym typeface="Montserrat"/>
            </a:endParaRPr>
          </a:p>
          <a:p>
            <a:pPr indent="0" lvl="0" marL="0" rtl="0" algn="l">
              <a:lnSpc>
                <a:spcPct val="100000"/>
              </a:lnSpc>
              <a:spcBef>
                <a:spcPts val="1000"/>
              </a:spcBef>
              <a:spcAft>
                <a:spcPts val="0"/>
              </a:spcAft>
              <a:buClr>
                <a:schemeClr val="dk1"/>
              </a:buClr>
              <a:buSzPts val="1100"/>
              <a:buFont typeface="Arial"/>
              <a:buNone/>
            </a:pPr>
            <a:r>
              <a:t/>
            </a:r>
            <a:endParaRPr sz="1500">
              <a:solidFill>
                <a:schemeClr val="dk1"/>
              </a:solidFill>
              <a:latin typeface="Montserrat"/>
              <a:ea typeface="Montserrat"/>
              <a:cs typeface="Montserrat"/>
              <a:sym typeface="Montserrat"/>
            </a:endParaRPr>
          </a:p>
          <a:p>
            <a:pPr indent="0" lvl="0" marL="0" rtl="0" algn="l">
              <a:lnSpc>
                <a:spcPct val="100000"/>
              </a:lnSpc>
              <a:spcBef>
                <a:spcPts val="1000"/>
              </a:spcBef>
              <a:spcAft>
                <a:spcPts val="1000"/>
              </a:spcAft>
              <a:buNone/>
            </a:pPr>
            <a:r>
              <a:t/>
            </a:r>
            <a:endParaRPr sz="1500">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70"/>
                                        </p:tgtEl>
                                        <p:attrNameLst>
                                          <p:attrName>style.visibility</p:attrName>
                                        </p:attrNameLst>
                                      </p:cBhvr>
                                      <p:to>
                                        <p:strVal val="visible"/>
                                      </p:to>
                                    </p:set>
                                    <p:anim calcmode="lin" valueType="num">
                                      <p:cBhvr additive="base">
                                        <p:cTn dur="600"/>
                                        <p:tgtEl>
                                          <p:spTgt spid="17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gdfc86056bb_0_708"/>
          <p:cNvPicPr preferRelativeResize="0"/>
          <p:nvPr/>
        </p:nvPicPr>
        <p:blipFill rotWithShape="1">
          <a:blip r:embed="rId3">
            <a:alphaModFix/>
          </a:blip>
          <a:srcRect b="0" l="16347" r="43554" t="0"/>
          <a:stretch/>
        </p:blipFill>
        <p:spPr>
          <a:xfrm>
            <a:off x="7199625" y="0"/>
            <a:ext cx="6385500" cy="6858000"/>
          </a:xfrm>
          <a:prstGeom prst="parallelogram">
            <a:avLst>
              <a:gd fmla="val 51631" name="adj"/>
            </a:avLst>
          </a:prstGeom>
          <a:noFill/>
          <a:ln>
            <a:noFill/>
          </a:ln>
        </p:spPr>
      </p:pic>
      <p:sp>
        <p:nvSpPr>
          <p:cNvPr id="179" name="Google Shape;179;gdfc86056bb_0_708"/>
          <p:cNvSpPr txBox="1"/>
          <p:nvPr/>
        </p:nvSpPr>
        <p:spPr>
          <a:xfrm flipH="1">
            <a:off x="811792" y="573567"/>
            <a:ext cx="6122400" cy="918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lang="ru-RU" sz="4400">
                <a:solidFill>
                  <a:srgbClr val="2064FB"/>
                </a:solidFill>
                <a:latin typeface="Montserrat ExtraBold"/>
                <a:ea typeface="Montserrat ExtraBold"/>
                <a:cs typeface="Montserrat ExtraBold"/>
                <a:sym typeface="Montserrat ExtraBold"/>
              </a:rPr>
              <a:t>Задача </a:t>
            </a:r>
            <a:br>
              <a:rPr lang="ru-RU" sz="4400">
                <a:solidFill>
                  <a:srgbClr val="2064FB"/>
                </a:solidFill>
                <a:latin typeface="Montserrat ExtraBold"/>
                <a:ea typeface="Montserrat ExtraBold"/>
                <a:cs typeface="Montserrat ExtraBold"/>
                <a:sym typeface="Montserrat ExtraBold"/>
              </a:rPr>
            </a:br>
            <a:r>
              <a:rPr lang="ru-RU" sz="4400">
                <a:solidFill>
                  <a:srgbClr val="2064FB"/>
                </a:solidFill>
                <a:latin typeface="Montserrat ExtraBold"/>
                <a:ea typeface="Montserrat ExtraBold"/>
                <a:cs typeface="Montserrat ExtraBold"/>
                <a:sym typeface="Montserrat ExtraBold"/>
              </a:rPr>
              <a:t>алгоритма</a:t>
            </a:r>
            <a:endParaRPr i="0" sz="4400" u="none" cap="none" strike="noStrike">
              <a:solidFill>
                <a:srgbClr val="2064FB"/>
              </a:solidFill>
              <a:latin typeface="Montserrat ExtraBold"/>
              <a:ea typeface="Montserrat ExtraBold"/>
              <a:cs typeface="Montserrat ExtraBold"/>
              <a:sym typeface="Montserrat ExtraBold"/>
            </a:endParaRPr>
          </a:p>
        </p:txBody>
      </p:sp>
      <p:sp>
        <p:nvSpPr>
          <p:cNvPr id="180" name="Google Shape;180;gdfc86056bb_0_708"/>
          <p:cNvSpPr txBox="1"/>
          <p:nvPr/>
        </p:nvSpPr>
        <p:spPr>
          <a:xfrm flipH="1">
            <a:off x="1080900" y="1767926"/>
            <a:ext cx="6439200" cy="4677600"/>
          </a:xfrm>
          <a:prstGeom prst="rect">
            <a:avLst/>
          </a:prstGeom>
          <a:noFill/>
          <a:ln>
            <a:noFill/>
          </a:ln>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Нужно д</a:t>
            </a:r>
            <a:r>
              <a:rPr lang="ru-RU" sz="1800">
                <a:solidFill>
                  <a:schemeClr val="dk1"/>
                </a:solidFill>
                <a:latin typeface="Montserrat"/>
                <a:ea typeface="Montserrat"/>
                <a:cs typeface="Montserrat"/>
                <a:sym typeface="Montserrat"/>
              </a:rPr>
              <a:t>обиться максимальной возможной награды за долгий промежуток времени.</a:t>
            </a:r>
            <a:endParaRPr sz="1800">
              <a:solidFill>
                <a:schemeClr val="dk1"/>
              </a:solidFill>
              <a:latin typeface="Montserrat"/>
              <a:ea typeface="Montserrat"/>
              <a:cs typeface="Montserrat"/>
              <a:sym typeface="Montserrat"/>
            </a:endParaRPr>
          </a:p>
          <a:p>
            <a:pPr indent="0" lvl="0" marL="457200" rtl="0" algn="l">
              <a:lnSpc>
                <a:spcPct val="115000"/>
              </a:lnSpc>
              <a:spcBef>
                <a:spcPts val="0"/>
              </a:spcBef>
              <a:spcAft>
                <a:spcPts val="0"/>
              </a:spcAft>
              <a:buNone/>
            </a:pPr>
            <a:r>
              <a:t/>
            </a:r>
            <a:endParaRPr sz="1800">
              <a:solidFill>
                <a:schemeClr val="dk1"/>
              </a:solidFill>
              <a:latin typeface="Montserrat"/>
              <a:ea typeface="Montserrat"/>
              <a:cs typeface="Montserrat"/>
              <a:sym typeface="Montserrat"/>
            </a:endParaRPr>
          </a:p>
          <a:p>
            <a:pPr indent="-342900" lvl="0" marL="457200" rtl="0" algn="l">
              <a:lnSpc>
                <a:spcPct val="115000"/>
              </a:lnSpc>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Предполагается что это приведёт к максимально хорошему результату (например, чтобы нейронная сеть побеждала в игре).</a:t>
            </a:r>
            <a:endParaRPr sz="18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800">
              <a:solidFill>
                <a:schemeClr val="dk1"/>
              </a:solidFill>
              <a:latin typeface="Montserrat"/>
              <a:ea typeface="Montserrat"/>
              <a:cs typeface="Montserrat"/>
              <a:sym typeface="Montserrat"/>
            </a:endParaRPr>
          </a:p>
          <a:p>
            <a:pPr indent="-342900" lvl="0" marL="457200" rtl="0" algn="l">
              <a:lnSpc>
                <a:spcPct val="115000"/>
              </a:lnSpc>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Максимально хороший результат будет при принятии правильной </a:t>
            </a:r>
            <a:r>
              <a:rPr b="1" lang="ru-RU" sz="1800">
                <a:solidFill>
                  <a:schemeClr val="dk1"/>
                </a:solidFill>
                <a:latin typeface="Montserrat"/>
                <a:ea typeface="Montserrat"/>
                <a:cs typeface="Montserrat"/>
                <a:sym typeface="Montserrat"/>
              </a:rPr>
              <a:t>цепочки</a:t>
            </a:r>
            <a:r>
              <a:rPr lang="ru-RU" sz="1800">
                <a:solidFill>
                  <a:schemeClr val="dk1"/>
                </a:solidFill>
                <a:latin typeface="Montserrat"/>
                <a:ea typeface="Montserrat"/>
                <a:cs typeface="Montserrat"/>
                <a:sym typeface="Montserrat"/>
              </a:rPr>
              <a:t> действий - что значит алгоритм должен научиться принимать нужную последовательность действий для текущего состояние.</a:t>
            </a:r>
            <a:endParaRPr sz="18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800">
              <a:solidFill>
                <a:schemeClr val="dk1"/>
              </a:solidFill>
              <a:latin typeface="Montserrat"/>
              <a:ea typeface="Montserrat"/>
              <a:cs typeface="Montserrat"/>
              <a:sym typeface="Montserrat"/>
            </a:endParaRPr>
          </a:p>
          <a:p>
            <a:pPr indent="-342900" lvl="0" marL="457200" rtl="0" algn="l">
              <a:lnSpc>
                <a:spcPct val="115000"/>
              </a:lnSpc>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Для этого нужно грамотно назначать награды для различных действий.</a:t>
            </a:r>
            <a:endParaRPr sz="1800">
              <a:solidFill>
                <a:schemeClr val="dk1"/>
              </a:solidFill>
              <a:latin typeface="Montserrat"/>
              <a:ea typeface="Montserrat"/>
              <a:cs typeface="Montserrat"/>
              <a:sym typeface="Montserrat"/>
            </a:endParaRPr>
          </a:p>
        </p:txBody>
      </p:sp>
      <p:cxnSp>
        <p:nvCxnSpPr>
          <p:cNvPr id="181" name="Google Shape;181;gdfc86056bb_0_708"/>
          <p:cNvCxnSpPr/>
          <p:nvPr/>
        </p:nvCxnSpPr>
        <p:spPr>
          <a:xfrm>
            <a:off x="897850" y="2245000"/>
            <a:ext cx="0" cy="4033800"/>
          </a:xfrm>
          <a:prstGeom prst="straightConnector1">
            <a:avLst/>
          </a:prstGeom>
          <a:noFill/>
          <a:ln cap="flat" cmpd="sng" w="38100">
            <a:solidFill>
              <a:srgbClr val="2064FB"/>
            </a:solidFill>
            <a:prstDash val="solid"/>
            <a:round/>
            <a:headEnd len="med" w="med" type="none"/>
            <a:tailEnd len="med" w="med" type="none"/>
          </a:ln>
        </p:spPr>
      </p:cxnSp>
      <p:pic>
        <p:nvPicPr>
          <p:cNvPr id="182" name="Google Shape;182;gdfc86056bb_0_708"/>
          <p:cNvPicPr preferRelativeResize="0"/>
          <p:nvPr/>
        </p:nvPicPr>
        <p:blipFill rotWithShape="1">
          <a:blip r:embed="rId4">
            <a:alphaModFix/>
          </a:blip>
          <a:srcRect b="0" l="11819" r="23838" t="0"/>
          <a:stretch/>
        </p:blipFill>
        <p:spPr>
          <a:xfrm>
            <a:off x="6934200" y="-6025"/>
            <a:ext cx="3263351" cy="3378618"/>
          </a:xfrm>
          <a:prstGeom prst="flowChartMerge">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79"/>
                                        </p:tgtEl>
                                        <p:attrNameLst>
                                          <p:attrName>style.visibility</p:attrName>
                                        </p:attrNameLst>
                                      </p:cBhvr>
                                      <p:to>
                                        <p:strVal val="visible"/>
                                      </p:to>
                                    </p:set>
                                    <p:anim calcmode="lin" valueType="num">
                                      <p:cBhvr additive="base">
                                        <p:cTn dur="600"/>
                                        <p:tgtEl>
                                          <p:spTgt spid="179"/>
                                        </p:tgtEl>
                                        <p:attrNameLst>
                                          <p:attrName>ppt_x</p:attrName>
                                        </p:attrNameLst>
                                      </p:cBhvr>
                                      <p:tavLst>
                                        <p:tav fmla="" tm="0">
                                          <p:val>
                                            <p:strVal val="#ppt_x-1"/>
                                          </p:val>
                                        </p:tav>
                                        <p:tav fmla="" tm="100000">
                                          <p:val>
                                            <p:strVal val="#ppt_x"/>
                                          </p:val>
                                        </p:tav>
                                      </p:tavLst>
                                    </p:anim>
                                  </p:childTnLst>
                                </p:cTn>
                              </p:par>
                            </p:childTnLst>
                          </p:cTn>
                        </p:par>
                        <p:par>
                          <p:cTn fill="hold">
                            <p:stCondLst>
                              <p:cond delay="600"/>
                            </p:stCondLst>
                            <p:childTnLst>
                              <p:par>
                                <p:cTn fill="hold" nodeType="afterEffect" presetClass="entr" presetID="2" presetSubtype="4">
                                  <p:stCondLst>
                                    <p:cond delay="0"/>
                                  </p:stCondLst>
                                  <p:childTnLst>
                                    <p:set>
                                      <p:cBhvr>
                                        <p:cTn dur="1" fill="hold">
                                          <p:stCondLst>
                                            <p:cond delay="0"/>
                                          </p:stCondLst>
                                        </p:cTn>
                                        <p:tgtEl>
                                          <p:spTgt spid="181"/>
                                        </p:tgtEl>
                                        <p:attrNameLst>
                                          <p:attrName>style.visibility</p:attrName>
                                        </p:attrNameLst>
                                      </p:cBhvr>
                                      <p:to>
                                        <p:strVal val="visible"/>
                                      </p:to>
                                    </p:set>
                                    <p:anim calcmode="lin" valueType="num">
                                      <p:cBhvr additive="base">
                                        <p:cTn dur="600"/>
                                        <p:tgtEl>
                                          <p:spTgt spid="18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gdfc86056bb_0_792"/>
          <p:cNvSpPr txBox="1"/>
          <p:nvPr>
            <p:ph idx="1" type="body"/>
          </p:nvPr>
        </p:nvSpPr>
        <p:spPr>
          <a:xfrm>
            <a:off x="5629750" y="1868325"/>
            <a:ext cx="6897600" cy="561600"/>
          </a:xfrm>
          <a:prstGeom prst="rect">
            <a:avLst/>
          </a:prstGeom>
        </p:spPr>
        <p:txBody>
          <a:bodyPr anchorCtr="0" anchor="t" bIns="45700" lIns="91425" spcFirstLastPara="1" rIns="91425" wrap="square" tIns="45700">
            <a:noAutofit/>
          </a:bodyPr>
          <a:lstStyle/>
          <a:p>
            <a:pPr indent="-355600" lvl="0" marL="457200" rtl="0" algn="l">
              <a:lnSpc>
                <a:spcPct val="100000"/>
              </a:lnSpc>
              <a:spcBef>
                <a:spcPts val="0"/>
              </a:spcBef>
              <a:spcAft>
                <a:spcPts val="0"/>
              </a:spcAft>
              <a:buSzPts val="2000"/>
              <a:buFont typeface="Montserrat"/>
              <a:buChar char="●"/>
            </a:pPr>
            <a:r>
              <a:rPr lang="ru-RU" sz="2000">
                <a:solidFill>
                  <a:schemeClr val="dk1"/>
                </a:solidFill>
                <a:latin typeface="Montserrat"/>
                <a:ea typeface="Montserrat"/>
                <a:cs typeface="Montserrat"/>
                <a:sym typeface="Montserrat"/>
              </a:rPr>
              <a:t>Q-learning</a:t>
            </a:r>
            <a:endParaRPr sz="2000">
              <a:solidFill>
                <a:schemeClr val="dk1"/>
              </a:solidFill>
              <a:latin typeface="Montserrat"/>
              <a:ea typeface="Montserrat"/>
              <a:cs typeface="Montserrat"/>
              <a:sym typeface="Montserrat"/>
            </a:endParaRPr>
          </a:p>
          <a:p>
            <a:pPr indent="-355600" lvl="0" marL="457200" rtl="0" algn="l">
              <a:lnSpc>
                <a:spcPct val="100000"/>
              </a:lnSpc>
              <a:spcBef>
                <a:spcPts val="1000"/>
              </a:spcBef>
              <a:spcAft>
                <a:spcPts val="0"/>
              </a:spcAft>
              <a:buSzPts val="2000"/>
              <a:buFont typeface="Montserrat"/>
              <a:buChar char="●"/>
            </a:pPr>
            <a:r>
              <a:rPr lang="ru-RU" sz="2000">
                <a:solidFill>
                  <a:schemeClr val="dk1"/>
                </a:solidFill>
                <a:latin typeface="Montserrat"/>
                <a:ea typeface="Montserrat"/>
                <a:cs typeface="Montserrat"/>
                <a:sym typeface="Montserrat"/>
              </a:rPr>
              <a:t>Policy Gradient (Градиентная Политика) - REINFORCE</a:t>
            </a:r>
            <a:endParaRPr sz="2000">
              <a:solidFill>
                <a:schemeClr val="dk1"/>
              </a:solidFill>
              <a:latin typeface="Montserrat"/>
              <a:ea typeface="Montserrat"/>
              <a:cs typeface="Montserrat"/>
              <a:sym typeface="Montserrat"/>
            </a:endParaRPr>
          </a:p>
          <a:p>
            <a:pPr indent="-355600" lvl="0" marL="457200" rtl="0" algn="l">
              <a:lnSpc>
                <a:spcPct val="100000"/>
              </a:lnSpc>
              <a:spcBef>
                <a:spcPts val="1000"/>
              </a:spcBef>
              <a:spcAft>
                <a:spcPts val="0"/>
              </a:spcAft>
              <a:buSzPts val="2000"/>
              <a:buFont typeface="Montserrat"/>
              <a:buChar char="●"/>
            </a:pPr>
            <a:r>
              <a:rPr lang="ru-RU" sz="2000">
                <a:solidFill>
                  <a:schemeClr val="dk1"/>
                </a:solidFill>
                <a:latin typeface="Montserrat"/>
                <a:ea typeface="Montserrat"/>
                <a:cs typeface="Montserrat"/>
                <a:sym typeface="Montserrat"/>
              </a:rPr>
              <a:t>Advantage Actor-Critic (A2C)</a:t>
            </a:r>
            <a:endParaRPr sz="2000">
              <a:solidFill>
                <a:schemeClr val="dk1"/>
              </a:solidFill>
              <a:latin typeface="Montserrat"/>
              <a:ea typeface="Montserrat"/>
              <a:cs typeface="Montserrat"/>
              <a:sym typeface="Montserrat"/>
            </a:endParaRPr>
          </a:p>
          <a:p>
            <a:pPr indent="0" lvl="0" marL="0" rtl="0" algn="l">
              <a:lnSpc>
                <a:spcPct val="100000"/>
              </a:lnSpc>
              <a:spcBef>
                <a:spcPts val="1000"/>
              </a:spcBef>
              <a:spcAft>
                <a:spcPts val="0"/>
              </a:spcAft>
              <a:buNone/>
            </a:pPr>
            <a:r>
              <a:t/>
            </a:r>
            <a:endParaRPr sz="2000">
              <a:solidFill>
                <a:schemeClr val="dk1"/>
              </a:solidFill>
              <a:latin typeface="Montserrat"/>
              <a:ea typeface="Montserrat"/>
              <a:cs typeface="Montserrat"/>
              <a:sym typeface="Montserrat"/>
            </a:endParaRPr>
          </a:p>
          <a:p>
            <a:pPr indent="0" lvl="0" marL="0" rtl="0" algn="l">
              <a:lnSpc>
                <a:spcPct val="100000"/>
              </a:lnSpc>
              <a:spcBef>
                <a:spcPts val="1000"/>
              </a:spcBef>
              <a:spcAft>
                <a:spcPts val="0"/>
              </a:spcAft>
              <a:buNone/>
            </a:pPr>
            <a:r>
              <a:t/>
            </a:r>
            <a:endParaRPr sz="2000">
              <a:solidFill>
                <a:schemeClr val="dk1"/>
              </a:solidFill>
              <a:latin typeface="Montserrat"/>
              <a:ea typeface="Montserrat"/>
              <a:cs typeface="Montserrat"/>
              <a:sym typeface="Montserrat"/>
            </a:endParaRPr>
          </a:p>
          <a:p>
            <a:pPr indent="0" lvl="0" marL="0" rtl="0" algn="l">
              <a:lnSpc>
                <a:spcPct val="100000"/>
              </a:lnSpc>
              <a:spcBef>
                <a:spcPts val="1000"/>
              </a:spcBef>
              <a:spcAft>
                <a:spcPts val="0"/>
              </a:spcAft>
              <a:buNone/>
            </a:pPr>
            <a:r>
              <a:t/>
            </a:r>
            <a:endParaRPr sz="2000">
              <a:solidFill>
                <a:schemeClr val="dk1"/>
              </a:solidFill>
              <a:latin typeface="Montserrat"/>
              <a:ea typeface="Montserrat"/>
              <a:cs typeface="Montserrat"/>
              <a:sym typeface="Montserrat"/>
            </a:endParaRPr>
          </a:p>
          <a:p>
            <a:pPr indent="0" lvl="0" marL="0" rtl="0" algn="l">
              <a:lnSpc>
                <a:spcPct val="100000"/>
              </a:lnSpc>
              <a:spcBef>
                <a:spcPts val="1000"/>
              </a:spcBef>
              <a:spcAft>
                <a:spcPts val="0"/>
              </a:spcAft>
              <a:buNone/>
            </a:pPr>
            <a:r>
              <a:t/>
            </a:r>
            <a:endParaRPr sz="2000">
              <a:solidFill>
                <a:schemeClr val="dk1"/>
              </a:solidFill>
              <a:latin typeface="Montserrat"/>
              <a:ea typeface="Montserrat"/>
              <a:cs typeface="Montserrat"/>
              <a:sym typeface="Montserrat"/>
            </a:endParaRPr>
          </a:p>
          <a:p>
            <a:pPr indent="0" lvl="0" marL="0" rtl="0" algn="l">
              <a:lnSpc>
                <a:spcPct val="100000"/>
              </a:lnSpc>
              <a:spcBef>
                <a:spcPts val="1000"/>
              </a:spcBef>
              <a:spcAft>
                <a:spcPts val="1000"/>
              </a:spcAft>
              <a:buNone/>
            </a:pPr>
            <a:r>
              <a:t/>
            </a:r>
            <a:endParaRPr sz="2000">
              <a:solidFill>
                <a:schemeClr val="dk1"/>
              </a:solidFill>
              <a:latin typeface="Montserrat"/>
              <a:ea typeface="Montserrat"/>
              <a:cs typeface="Montserrat"/>
              <a:sym typeface="Montserrat"/>
            </a:endParaRPr>
          </a:p>
        </p:txBody>
      </p:sp>
      <p:sp>
        <p:nvSpPr>
          <p:cNvPr id="189" name="Google Shape;189;gdfc86056bb_0_792"/>
          <p:cNvSpPr txBox="1"/>
          <p:nvPr>
            <p:ph type="title"/>
          </p:nvPr>
        </p:nvSpPr>
        <p:spPr>
          <a:xfrm>
            <a:off x="5753100" y="592100"/>
            <a:ext cx="5984700" cy="994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ru-RU" sz="3600">
                <a:solidFill>
                  <a:srgbClr val="2763F9"/>
                </a:solidFill>
                <a:latin typeface="Montserrat ExtraBold"/>
                <a:ea typeface="Montserrat ExtraBold"/>
                <a:cs typeface="Montserrat ExtraBold"/>
                <a:sym typeface="Montserrat ExtraBold"/>
              </a:rPr>
              <a:t>Популярные/ основные алгоритмы</a:t>
            </a:r>
            <a:endParaRPr sz="3600">
              <a:solidFill>
                <a:srgbClr val="2763F9"/>
              </a:solidFill>
              <a:latin typeface="Montserrat ExtraBold"/>
              <a:ea typeface="Montserrat ExtraBold"/>
              <a:cs typeface="Montserrat ExtraBold"/>
              <a:sym typeface="Montserrat ExtraBold"/>
            </a:endParaRPr>
          </a:p>
        </p:txBody>
      </p:sp>
      <p:sp>
        <p:nvSpPr>
          <p:cNvPr id="190" name="Google Shape;190;gdfc86056bb_0_792"/>
          <p:cNvSpPr/>
          <p:nvPr/>
        </p:nvSpPr>
        <p:spPr>
          <a:xfrm>
            <a:off x="11205750" y="4616700"/>
            <a:ext cx="2034000" cy="2241300"/>
          </a:xfrm>
          <a:prstGeom prst="triangle">
            <a:avLst>
              <a:gd fmla="val 50000" name="adj"/>
            </a:avLst>
          </a:prstGeom>
          <a:solidFill>
            <a:srgbClr val="2763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gdfc86056bb_0_792"/>
          <p:cNvSpPr txBox="1"/>
          <p:nvPr/>
        </p:nvSpPr>
        <p:spPr>
          <a:xfrm>
            <a:off x="4258150" y="4385550"/>
            <a:ext cx="7706400" cy="2136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Proximal Policy Optimizer (PPO)</a:t>
            </a:r>
            <a:endParaRPr sz="1800">
              <a:solidFill>
                <a:schemeClr val="dk1"/>
              </a:solidFill>
              <a:latin typeface="Montserrat"/>
              <a:ea typeface="Montserrat"/>
              <a:cs typeface="Montserrat"/>
              <a:sym typeface="Montserrat"/>
            </a:endParaRPr>
          </a:p>
          <a:p>
            <a:pPr indent="-342900" lvl="0" marL="457200" rtl="0" algn="l">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Deep Deterministic Policy Gradients (DDPG)</a:t>
            </a:r>
            <a:endParaRPr sz="1800">
              <a:solidFill>
                <a:schemeClr val="dk1"/>
              </a:solidFill>
              <a:latin typeface="Montserrat"/>
              <a:ea typeface="Montserrat"/>
              <a:cs typeface="Montserrat"/>
              <a:sym typeface="Montserrat"/>
            </a:endParaRPr>
          </a:p>
          <a:p>
            <a:pPr indent="-342900" lvl="0" marL="457200" rtl="0" algn="l">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Soft Actor-Critic (SAC)</a:t>
            </a:r>
            <a:endParaRPr sz="1800">
              <a:solidFill>
                <a:schemeClr val="dk1"/>
              </a:solidFill>
              <a:latin typeface="Montserrat"/>
              <a:ea typeface="Montserrat"/>
              <a:cs typeface="Montserrat"/>
              <a:sym typeface="Montserrat"/>
            </a:endParaRPr>
          </a:p>
          <a:p>
            <a:pPr indent="-342900" lvl="0" marL="457200" rtl="0" algn="l">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Twin-Delayed Deep Deterministic Policy Gradient (TD3)</a:t>
            </a:r>
            <a:endParaRPr sz="1800">
              <a:solidFill>
                <a:schemeClr val="dk1"/>
              </a:solidFill>
              <a:latin typeface="Montserrat"/>
              <a:ea typeface="Montserrat"/>
              <a:cs typeface="Montserrat"/>
              <a:sym typeface="Montserrat"/>
            </a:endParaRPr>
          </a:p>
          <a:p>
            <a:pPr indent="-342900" lvl="0" marL="457200" rtl="0" algn="l">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Trust-Region Policy Optimization (TRPO)</a:t>
            </a:r>
            <a:endParaRPr sz="1800">
              <a:solidFill>
                <a:schemeClr val="dk1"/>
              </a:solidFill>
              <a:latin typeface="Montserrat"/>
              <a:ea typeface="Montserrat"/>
              <a:cs typeface="Montserrat"/>
              <a:sym typeface="Montserrat"/>
            </a:endParaRPr>
          </a:p>
          <a:p>
            <a:pPr indent="-342900" lvl="0" marL="457200" rtl="0" algn="l">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Asynchronous Advantage Actor-Critic (A3C)</a:t>
            </a:r>
            <a:endParaRPr sz="1800">
              <a:solidFill>
                <a:schemeClr val="dk1"/>
              </a:solidFill>
              <a:latin typeface="Montserrat"/>
              <a:ea typeface="Montserrat"/>
              <a:cs typeface="Montserrat"/>
              <a:sym typeface="Montserrat"/>
            </a:endParaRPr>
          </a:p>
          <a:p>
            <a:pPr indent="-342900" lvl="0" marL="457200" rtl="0" algn="l">
              <a:spcBef>
                <a:spcPts val="0"/>
              </a:spcBef>
              <a:spcAft>
                <a:spcPts val="0"/>
              </a:spcAft>
              <a:buClr>
                <a:schemeClr val="dk1"/>
              </a:buClr>
              <a:buSzPts val="1800"/>
              <a:buFont typeface="Montserrat"/>
              <a:buChar char="●"/>
            </a:pPr>
            <a:r>
              <a:rPr lang="ru-RU" sz="1800">
                <a:solidFill>
                  <a:schemeClr val="dk1"/>
                </a:solidFill>
                <a:latin typeface="Montserrat"/>
                <a:ea typeface="Montserrat"/>
                <a:cs typeface="Montserrat"/>
                <a:sym typeface="Montserrat"/>
              </a:rPr>
              <a:t>И многие другие...</a:t>
            </a:r>
            <a:endParaRPr sz="1800">
              <a:solidFill>
                <a:schemeClr val="dk1"/>
              </a:solidFill>
              <a:latin typeface="Montserrat"/>
              <a:ea typeface="Montserrat"/>
              <a:cs typeface="Montserrat"/>
              <a:sym typeface="Montserrat"/>
            </a:endParaRPr>
          </a:p>
        </p:txBody>
      </p:sp>
      <p:sp>
        <p:nvSpPr>
          <p:cNvPr id="192" name="Google Shape;192;gdfc86056bb_0_792"/>
          <p:cNvSpPr txBox="1"/>
          <p:nvPr/>
        </p:nvSpPr>
        <p:spPr>
          <a:xfrm>
            <a:off x="4381500" y="3711375"/>
            <a:ext cx="7810500" cy="561600"/>
          </a:xfrm>
          <a:prstGeom prst="rect">
            <a:avLst/>
          </a:prstGeom>
          <a:noFill/>
          <a:ln>
            <a:noFill/>
          </a:ln>
        </p:spPr>
        <p:txBody>
          <a:bodyPr anchorCtr="0" anchor="t" bIns="91425" lIns="91425" spcFirstLastPara="1" rIns="91425" wrap="square" tIns="91425">
            <a:noAutofit/>
          </a:bodyPr>
          <a:lstStyle/>
          <a:p>
            <a:pPr indent="0" lvl="0" marL="0" rtl="0" algn="l">
              <a:spcBef>
                <a:spcPts val="360"/>
              </a:spcBef>
              <a:spcAft>
                <a:spcPts val="1000"/>
              </a:spcAft>
              <a:buNone/>
            </a:pPr>
            <a:r>
              <a:rPr lang="ru-RU" sz="2400">
                <a:solidFill>
                  <a:schemeClr val="dk1"/>
                </a:solidFill>
                <a:latin typeface="Montserrat SemiBold"/>
                <a:ea typeface="Montserrat SemiBold"/>
                <a:cs typeface="Montserrat SemiBold"/>
                <a:sym typeface="Montserrat SemiBold"/>
              </a:rPr>
              <a:t>Есть еще другие внемодельные алгоритмы</a:t>
            </a:r>
            <a:endParaRPr sz="2400">
              <a:solidFill>
                <a:schemeClr val="dk1"/>
              </a:solidFill>
              <a:latin typeface="Montserrat SemiBold"/>
              <a:ea typeface="Montserrat SemiBold"/>
              <a:cs typeface="Montserrat SemiBold"/>
              <a:sym typeface="Montserrat SemiBold"/>
            </a:endParaRPr>
          </a:p>
        </p:txBody>
      </p:sp>
      <p:pic>
        <p:nvPicPr>
          <p:cNvPr id="193" name="Google Shape;193;gdfc86056bb_0_792"/>
          <p:cNvPicPr preferRelativeResize="0"/>
          <p:nvPr/>
        </p:nvPicPr>
        <p:blipFill rotWithShape="1">
          <a:blip r:embed="rId3">
            <a:alphaModFix/>
          </a:blip>
          <a:srcRect b="0" l="13179" r="-638" t="-37343"/>
          <a:stretch/>
        </p:blipFill>
        <p:spPr>
          <a:xfrm>
            <a:off x="1726199" y="-1350275"/>
            <a:ext cx="4531800" cy="4740300"/>
          </a:xfrm>
          <a:prstGeom prst="parallelogram">
            <a:avLst>
              <a:gd fmla="val 46692" name="adj"/>
            </a:avLst>
          </a:prstGeom>
          <a:noFill/>
          <a:ln>
            <a:noFill/>
          </a:ln>
        </p:spPr>
      </p:pic>
      <p:pic>
        <p:nvPicPr>
          <p:cNvPr id="194" name="Google Shape;194;gdfc86056bb_0_792"/>
          <p:cNvPicPr preferRelativeResize="0"/>
          <p:nvPr/>
        </p:nvPicPr>
        <p:blipFill rotWithShape="1">
          <a:blip r:embed="rId4">
            <a:alphaModFix/>
          </a:blip>
          <a:srcRect b="0" l="21176" r="24705" t="-4613"/>
          <a:stretch/>
        </p:blipFill>
        <p:spPr>
          <a:xfrm>
            <a:off x="-2385477" y="-316225"/>
            <a:ext cx="5571600" cy="7174200"/>
          </a:xfrm>
          <a:prstGeom prst="parallelogram">
            <a:avLst>
              <a:gd fmla="val 57958" name="adj"/>
            </a:avLst>
          </a:prstGeom>
          <a:noFill/>
          <a:ln>
            <a:noFill/>
          </a:ln>
        </p:spPr>
      </p:pic>
      <p:pic>
        <p:nvPicPr>
          <p:cNvPr id="195" name="Google Shape;195;gdfc86056bb_0_792"/>
          <p:cNvPicPr preferRelativeResize="0"/>
          <p:nvPr/>
        </p:nvPicPr>
        <p:blipFill rotWithShape="1">
          <a:blip r:embed="rId5">
            <a:alphaModFix/>
          </a:blip>
          <a:srcRect b="-37343" l="-1513" r="14054" t="0"/>
          <a:stretch/>
        </p:blipFill>
        <p:spPr>
          <a:xfrm>
            <a:off x="-419026" y="3467975"/>
            <a:ext cx="4531800" cy="4740300"/>
          </a:xfrm>
          <a:prstGeom prst="parallelogram">
            <a:avLst>
              <a:gd fmla="val 46692" name="adj"/>
            </a:avLst>
          </a:prstGeom>
          <a:noFill/>
          <a:ln>
            <a:noFill/>
          </a:ln>
        </p:spPr>
      </p:pic>
      <p:pic>
        <p:nvPicPr>
          <p:cNvPr id="196" name="Google Shape;196;gdfc86056bb_0_792"/>
          <p:cNvPicPr preferRelativeResize="0"/>
          <p:nvPr/>
        </p:nvPicPr>
        <p:blipFill rotWithShape="1">
          <a:blip r:embed="rId6">
            <a:alphaModFix/>
          </a:blip>
          <a:srcRect b="11401" l="0" r="0" t="11401"/>
          <a:stretch/>
        </p:blipFill>
        <p:spPr>
          <a:xfrm>
            <a:off x="-2385477" y="-316225"/>
            <a:ext cx="5571600" cy="7174200"/>
          </a:xfrm>
          <a:prstGeom prst="parallelogram">
            <a:avLst>
              <a:gd fmla="val 57958"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188"/>
                                        </p:tgtEl>
                                        <p:attrNameLst>
                                          <p:attrName>style.visibility</p:attrName>
                                        </p:attrNameLst>
                                      </p:cBhvr>
                                      <p:to>
                                        <p:strVal val="visible"/>
                                      </p:to>
                                    </p:set>
                                    <p:anim calcmode="lin" valueType="num">
                                      <p:cBhvr additive="base">
                                        <p:cTn dur="500"/>
                                        <p:tgtEl>
                                          <p:spTgt spid="188"/>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 presetSubtype="2">
                                  <p:stCondLst>
                                    <p:cond delay="0"/>
                                  </p:stCondLst>
                                  <p:childTnLst>
                                    <p:set>
                                      <p:cBhvr>
                                        <p:cTn dur="1" fill="hold">
                                          <p:stCondLst>
                                            <p:cond delay="0"/>
                                          </p:stCondLst>
                                        </p:cTn>
                                        <p:tgtEl>
                                          <p:spTgt spid="192"/>
                                        </p:tgtEl>
                                        <p:attrNameLst>
                                          <p:attrName>style.visibility</p:attrName>
                                        </p:attrNameLst>
                                      </p:cBhvr>
                                      <p:to>
                                        <p:strVal val="visible"/>
                                      </p:to>
                                    </p:set>
                                    <p:anim calcmode="lin" valueType="num">
                                      <p:cBhvr additive="base">
                                        <p:cTn dur="500"/>
                                        <p:tgtEl>
                                          <p:spTgt spid="192"/>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191"/>
                                        </p:tgtEl>
                                        <p:attrNameLst>
                                          <p:attrName>style.visibility</p:attrName>
                                        </p:attrNameLst>
                                      </p:cBhvr>
                                      <p:to>
                                        <p:strVal val="visible"/>
                                      </p:to>
                                    </p:set>
                                    <p:anim calcmode="lin" valueType="num">
                                      <p:cBhvr additive="base">
                                        <p:cTn dur="400"/>
                                        <p:tgtEl>
                                          <p:spTgt spid="19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gdfc86056bb_0_882"/>
          <p:cNvPicPr preferRelativeResize="0"/>
          <p:nvPr/>
        </p:nvPicPr>
        <p:blipFill rotWithShape="1">
          <a:blip r:embed="rId3">
            <a:alphaModFix/>
          </a:blip>
          <a:srcRect b="18069" l="44679" r="4040" t="1409"/>
          <a:stretch/>
        </p:blipFill>
        <p:spPr>
          <a:xfrm>
            <a:off x="1610350" y="924421"/>
            <a:ext cx="5181600" cy="5419800"/>
          </a:xfrm>
          <a:prstGeom prst="parallelogram">
            <a:avLst>
              <a:gd fmla="val 46692" name="adj"/>
            </a:avLst>
          </a:prstGeom>
          <a:noFill/>
          <a:ln>
            <a:noFill/>
          </a:ln>
        </p:spPr>
      </p:pic>
      <p:pic>
        <p:nvPicPr>
          <p:cNvPr id="203" name="Google Shape;203;gdfc86056bb_0_882"/>
          <p:cNvPicPr preferRelativeResize="0"/>
          <p:nvPr/>
        </p:nvPicPr>
        <p:blipFill>
          <a:blip r:embed="rId4">
            <a:alphaModFix amt="67000"/>
          </a:blip>
          <a:stretch>
            <a:fillRect/>
          </a:stretch>
        </p:blipFill>
        <p:spPr>
          <a:xfrm rot="5400000">
            <a:off x="2140150" y="-1506475"/>
            <a:ext cx="2466925" cy="7256026"/>
          </a:xfrm>
          <a:prstGeom prst="rect">
            <a:avLst/>
          </a:prstGeom>
          <a:noFill/>
          <a:ln>
            <a:noFill/>
          </a:ln>
        </p:spPr>
      </p:pic>
      <p:pic>
        <p:nvPicPr>
          <p:cNvPr id="204" name="Google Shape;204;gdfc86056bb_0_882"/>
          <p:cNvPicPr preferRelativeResize="0"/>
          <p:nvPr/>
        </p:nvPicPr>
        <p:blipFill>
          <a:blip r:embed="rId5">
            <a:alphaModFix amt="67000"/>
          </a:blip>
          <a:stretch>
            <a:fillRect/>
          </a:stretch>
        </p:blipFill>
        <p:spPr>
          <a:xfrm rot="5400000">
            <a:off x="1909201" y="168576"/>
            <a:ext cx="2967300" cy="4415698"/>
          </a:xfrm>
          <a:prstGeom prst="rect">
            <a:avLst/>
          </a:prstGeom>
          <a:noFill/>
          <a:ln>
            <a:noFill/>
          </a:ln>
        </p:spPr>
      </p:pic>
      <p:pic>
        <p:nvPicPr>
          <p:cNvPr id="205" name="Google Shape;205;gdfc86056bb_0_882"/>
          <p:cNvPicPr preferRelativeResize="0"/>
          <p:nvPr/>
        </p:nvPicPr>
        <p:blipFill rotWithShape="1">
          <a:blip r:embed="rId6">
            <a:alphaModFix amt="82000"/>
          </a:blip>
          <a:srcRect b="0" l="23110" r="43353" t="0"/>
          <a:stretch/>
        </p:blipFill>
        <p:spPr>
          <a:xfrm>
            <a:off x="3431200" y="586725"/>
            <a:ext cx="3121200" cy="5234400"/>
          </a:xfrm>
          <a:prstGeom prst="parallelogram">
            <a:avLst>
              <a:gd fmla="val 74292" name="adj"/>
            </a:avLst>
          </a:prstGeom>
          <a:noFill/>
          <a:ln>
            <a:noFill/>
          </a:ln>
        </p:spPr>
      </p:pic>
      <p:sp>
        <p:nvSpPr>
          <p:cNvPr id="206" name="Google Shape;206;gdfc86056bb_0_882"/>
          <p:cNvSpPr/>
          <p:nvPr/>
        </p:nvSpPr>
        <p:spPr>
          <a:xfrm>
            <a:off x="11205750" y="4616700"/>
            <a:ext cx="2034000" cy="2241300"/>
          </a:xfrm>
          <a:prstGeom prst="triangle">
            <a:avLst>
              <a:gd fmla="val 50000" name="adj"/>
            </a:avLst>
          </a:prstGeom>
          <a:solidFill>
            <a:srgbClr val="2763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gdfc86056bb_0_882"/>
          <p:cNvSpPr txBox="1"/>
          <p:nvPr>
            <p:ph type="title"/>
          </p:nvPr>
        </p:nvSpPr>
        <p:spPr>
          <a:xfrm>
            <a:off x="612525" y="1157600"/>
            <a:ext cx="5093100" cy="1470000"/>
          </a:xfrm>
          <a:prstGeom prst="rect">
            <a:avLst/>
          </a:prstGeom>
          <a:effectLst>
            <a:outerShdw blurRad="157163" rotWithShape="0" algn="bl" dir="2880000" dist="95250">
              <a:srgbClr val="FFFFFF">
                <a:alpha val="50000"/>
              </a:srgbClr>
            </a:outerShdw>
          </a:effectLst>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ru-RU" sz="4200">
                <a:solidFill>
                  <a:srgbClr val="2064FB"/>
                </a:solidFill>
                <a:latin typeface="Montserrat ExtraBold"/>
                <a:ea typeface="Montserrat ExtraBold"/>
                <a:cs typeface="Montserrat ExtraBold"/>
                <a:sym typeface="Montserrat ExtraBold"/>
              </a:rPr>
              <a:t>Особенности обучения RL алгоритмов</a:t>
            </a:r>
            <a:endParaRPr sz="4200">
              <a:solidFill>
                <a:srgbClr val="2064FB"/>
              </a:solidFill>
              <a:latin typeface="Montserrat ExtraBold"/>
              <a:ea typeface="Montserrat ExtraBold"/>
              <a:cs typeface="Montserrat ExtraBold"/>
              <a:sym typeface="Montserrat ExtraBold"/>
            </a:endParaRPr>
          </a:p>
          <a:p>
            <a:pPr indent="0" lvl="0" marL="0" rtl="0" algn="l">
              <a:spcBef>
                <a:spcPts val="0"/>
              </a:spcBef>
              <a:spcAft>
                <a:spcPts val="0"/>
              </a:spcAft>
              <a:buNone/>
            </a:pPr>
            <a:r>
              <a:t/>
            </a:r>
            <a:endParaRPr sz="4200">
              <a:solidFill>
                <a:srgbClr val="2064FB"/>
              </a:solidFill>
              <a:latin typeface="Montserrat ExtraBold"/>
              <a:ea typeface="Montserrat ExtraBold"/>
              <a:cs typeface="Montserrat ExtraBold"/>
              <a:sym typeface="Montserrat ExtraBold"/>
            </a:endParaRPr>
          </a:p>
        </p:txBody>
      </p:sp>
      <p:sp>
        <p:nvSpPr>
          <p:cNvPr id="208" name="Google Shape;208;gdfc86056bb_0_882"/>
          <p:cNvSpPr txBox="1"/>
          <p:nvPr>
            <p:ph idx="1" type="body"/>
          </p:nvPr>
        </p:nvSpPr>
        <p:spPr>
          <a:xfrm>
            <a:off x="6498866" y="1448475"/>
            <a:ext cx="5259300" cy="857100"/>
          </a:xfrm>
          <a:prstGeom prst="rect">
            <a:avLst/>
          </a:prstGeom>
        </p:spPr>
        <p:txBody>
          <a:bodyPr anchorCtr="0" anchor="t" bIns="45700" lIns="91425" spcFirstLastPara="1" rIns="91425" wrap="square" tIns="45700">
            <a:noAutofit/>
          </a:bodyPr>
          <a:lstStyle/>
          <a:p>
            <a:pPr indent="-342900" lvl="0" marL="457200" rtl="0" algn="l">
              <a:lnSpc>
                <a:spcPct val="100000"/>
              </a:lnSpc>
              <a:spcBef>
                <a:spcPts val="0"/>
              </a:spcBef>
              <a:spcAft>
                <a:spcPts val="0"/>
              </a:spcAft>
              <a:buSzPts val="1800"/>
              <a:buFont typeface="Montserrat Medium"/>
              <a:buChar char="•"/>
            </a:pPr>
            <a:r>
              <a:rPr lang="ru-RU" sz="1800">
                <a:solidFill>
                  <a:schemeClr val="dk1"/>
                </a:solidFill>
                <a:latin typeface="Montserrat"/>
                <a:ea typeface="Montserrat"/>
                <a:cs typeface="Montserrat"/>
                <a:sym typeface="Montserrat"/>
              </a:rPr>
              <a:t>Обучение с подкреплением занимает очень много времени. В зависимости от задачи, железа, и от алгоритма - речь идёт от часов до многих недель.</a:t>
            </a:r>
            <a:endParaRPr sz="1800">
              <a:latin typeface="Montserrat Medium"/>
              <a:ea typeface="Montserrat Medium"/>
              <a:cs typeface="Montserrat Medium"/>
              <a:sym typeface="Montserrat Medium"/>
            </a:endParaRPr>
          </a:p>
        </p:txBody>
      </p:sp>
      <p:sp>
        <p:nvSpPr>
          <p:cNvPr id="209" name="Google Shape;209;gdfc86056bb_0_882"/>
          <p:cNvSpPr txBox="1"/>
          <p:nvPr>
            <p:ph idx="1" type="body"/>
          </p:nvPr>
        </p:nvSpPr>
        <p:spPr>
          <a:xfrm>
            <a:off x="5937868" y="2822491"/>
            <a:ext cx="5259300" cy="857100"/>
          </a:xfrm>
          <a:prstGeom prst="rect">
            <a:avLst/>
          </a:prstGeom>
        </p:spPr>
        <p:txBody>
          <a:bodyPr anchorCtr="0" anchor="t" bIns="45700" lIns="91425" spcFirstLastPara="1" rIns="91425" wrap="square" tIns="45700">
            <a:noAutofit/>
          </a:bodyPr>
          <a:lstStyle/>
          <a:p>
            <a:pPr indent="-342900" lvl="0" marL="457200" rtl="0" algn="l">
              <a:lnSpc>
                <a:spcPct val="100000"/>
              </a:lnSpc>
              <a:spcBef>
                <a:spcPts val="0"/>
              </a:spcBef>
              <a:spcAft>
                <a:spcPts val="0"/>
              </a:spcAft>
              <a:buSzPts val="1800"/>
              <a:buFont typeface="Montserrat Medium"/>
              <a:buChar char="•"/>
            </a:pPr>
            <a:r>
              <a:rPr lang="ru-RU" sz="1800">
                <a:solidFill>
                  <a:schemeClr val="dk1"/>
                </a:solidFill>
                <a:latin typeface="Montserrat"/>
                <a:ea typeface="Montserrat"/>
                <a:cs typeface="Montserrat"/>
                <a:sym typeface="Montserrat"/>
              </a:rPr>
              <a:t>Можно использовать CPU вместо GPU - много времени уходит на “генерацию” данных, что не всегда ускоряется с GPU.</a:t>
            </a:r>
            <a:endParaRPr sz="1800">
              <a:latin typeface="Montserrat Medium"/>
              <a:ea typeface="Montserrat Medium"/>
              <a:cs typeface="Montserrat Medium"/>
              <a:sym typeface="Montserrat Medium"/>
            </a:endParaRPr>
          </a:p>
        </p:txBody>
      </p:sp>
      <p:sp>
        <p:nvSpPr>
          <p:cNvPr id="210" name="Google Shape;210;gdfc86056bb_0_882"/>
          <p:cNvSpPr txBox="1"/>
          <p:nvPr>
            <p:ph idx="1" type="body"/>
          </p:nvPr>
        </p:nvSpPr>
        <p:spPr>
          <a:xfrm>
            <a:off x="5317475" y="4169425"/>
            <a:ext cx="6500100" cy="570600"/>
          </a:xfrm>
          <a:prstGeom prst="rect">
            <a:avLst/>
          </a:prstGeom>
        </p:spPr>
        <p:txBody>
          <a:bodyPr anchorCtr="0" anchor="t" bIns="45700" lIns="91425" spcFirstLastPara="1" rIns="91425" wrap="square" tIns="45700">
            <a:noAutofit/>
          </a:bodyPr>
          <a:lstStyle/>
          <a:p>
            <a:pPr indent="-342900" lvl="0" marL="457200" rtl="0" algn="l">
              <a:lnSpc>
                <a:spcPct val="100000"/>
              </a:lnSpc>
              <a:spcBef>
                <a:spcPts val="0"/>
              </a:spcBef>
              <a:spcAft>
                <a:spcPts val="0"/>
              </a:spcAft>
              <a:buSzPts val="1800"/>
              <a:buFont typeface="Montserrat"/>
              <a:buChar char="•"/>
            </a:pPr>
            <a:r>
              <a:rPr lang="ru-RU" sz="1800">
                <a:solidFill>
                  <a:schemeClr val="dk1"/>
                </a:solidFill>
                <a:latin typeface="Montserrat"/>
                <a:ea typeface="Montserrat"/>
                <a:cs typeface="Montserrat"/>
                <a:sym typeface="Montserrat"/>
              </a:rPr>
              <a:t>Иногда можно ускорить процесс с применением GPU. На промышленных уровнях часто используется распараллеливание процессов чтобы ускорить обучение.</a:t>
            </a:r>
            <a:endParaRPr sz="1800">
              <a:solidFill>
                <a:schemeClr val="dk1"/>
              </a:solidFill>
              <a:latin typeface="Montserrat Medium"/>
              <a:ea typeface="Montserrat Medium"/>
              <a:cs typeface="Montserrat Medium"/>
              <a:sym typeface="Montserrat Medium"/>
            </a:endParaRPr>
          </a:p>
        </p:txBody>
      </p:sp>
      <p:sp>
        <p:nvSpPr>
          <p:cNvPr id="211" name="Google Shape;211;gdfc86056bb_0_882"/>
          <p:cNvSpPr txBox="1"/>
          <p:nvPr>
            <p:ph idx="1" type="body"/>
          </p:nvPr>
        </p:nvSpPr>
        <p:spPr>
          <a:xfrm>
            <a:off x="4742300" y="5499175"/>
            <a:ext cx="6278400" cy="570600"/>
          </a:xfrm>
          <a:prstGeom prst="rect">
            <a:avLst/>
          </a:prstGeom>
        </p:spPr>
        <p:txBody>
          <a:bodyPr anchorCtr="0" anchor="t" bIns="45700" lIns="91425" spcFirstLastPara="1" rIns="91425" wrap="square" tIns="45700">
            <a:noAutofit/>
          </a:bodyPr>
          <a:lstStyle/>
          <a:p>
            <a:pPr indent="-342900" lvl="0" marL="457200" rtl="0" algn="l">
              <a:lnSpc>
                <a:spcPct val="100000"/>
              </a:lnSpc>
              <a:spcBef>
                <a:spcPts val="0"/>
              </a:spcBef>
              <a:spcAft>
                <a:spcPts val="0"/>
              </a:spcAft>
              <a:buSzPts val="1800"/>
              <a:buFont typeface="Montserrat"/>
              <a:buChar char="•"/>
            </a:pPr>
            <a:r>
              <a:rPr lang="ru-RU" sz="1800">
                <a:solidFill>
                  <a:schemeClr val="dk1"/>
                </a:solidFill>
                <a:latin typeface="Montserrat"/>
                <a:ea typeface="Montserrat"/>
                <a:cs typeface="Montserrat"/>
                <a:sym typeface="Montserrat"/>
              </a:rPr>
              <a:t>Обычно используются маленькие нейронные сети, не используются слои Dropout, Batch Normalization, и тд.</a:t>
            </a:r>
            <a:endParaRPr sz="1800">
              <a:solidFill>
                <a:schemeClr val="dk1"/>
              </a:solidFill>
              <a:latin typeface="Montserrat Medium"/>
              <a:ea typeface="Montserrat Medium"/>
              <a:cs typeface="Montserrat Medium"/>
              <a:sym typeface="Montserrat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208"/>
                                        </p:tgtEl>
                                        <p:attrNameLst>
                                          <p:attrName>style.visibility</p:attrName>
                                        </p:attrNameLst>
                                      </p:cBhvr>
                                      <p:to>
                                        <p:strVal val="visible"/>
                                      </p:to>
                                    </p:set>
                                    <p:anim calcmode="lin" valueType="num">
                                      <p:cBhvr additive="base">
                                        <p:cTn dur="400"/>
                                        <p:tgtEl>
                                          <p:spTgt spid="208"/>
                                        </p:tgtEl>
                                        <p:attrNameLst>
                                          <p:attrName>ppt_x</p:attrName>
                                        </p:attrNameLst>
                                      </p:cBhvr>
                                      <p:tavLst>
                                        <p:tav fmla="" tm="0">
                                          <p:val>
                                            <p:strVal val="#ppt_x+1"/>
                                          </p:val>
                                        </p:tav>
                                        <p:tav fmla="" tm="100000">
                                          <p:val>
                                            <p:strVal val="#ppt_x"/>
                                          </p:val>
                                        </p:tav>
                                      </p:tavLst>
                                    </p:anim>
                                  </p:childTnLst>
                                </p:cTn>
                              </p:par>
                            </p:childTnLst>
                          </p:cTn>
                        </p:par>
                        <p:par>
                          <p:cTn fill="hold">
                            <p:stCondLst>
                              <p:cond delay="400"/>
                            </p:stCondLst>
                            <p:childTnLst>
                              <p:par>
                                <p:cTn fill="hold" nodeType="afterEffect" presetClass="entr" presetID="2" presetSubtype="2">
                                  <p:stCondLst>
                                    <p:cond delay="0"/>
                                  </p:stCondLst>
                                  <p:childTnLst>
                                    <p:set>
                                      <p:cBhvr>
                                        <p:cTn dur="1" fill="hold">
                                          <p:stCondLst>
                                            <p:cond delay="0"/>
                                          </p:stCondLst>
                                        </p:cTn>
                                        <p:tgtEl>
                                          <p:spTgt spid="209"/>
                                        </p:tgtEl>
                                        <p:attrNameLst>
                                          <p:attrName>style.visibility</p:attrName>
                                        </p:attrNameLst>
                                      </p:cBhvr>
                                      <p:to>
                                        <p:strVal val="visible"/>
                                      </p:to>
                                    </p:set>
                                    <p:anim calcmode="lin" valueType="num">
                                      <p:cBhvr additive="base">
                                        <p:cTn dur="400"/>
                                        <p:tgtEl>
                                          <p:spTgt spid="209"/>
                                        </p:tgtEl>
                                        <p:attrNameLst>
                                          <p:attrName>ppt_x</p:attrName>
                                        </p:attrNameLst>
                                      </p:cBhvr>
                                      <p:tavLst>
                                        <p:tav fmla="" tm="0">
                                          <p:val>
                                            <p:strVal val="#ppt_x+1"/>
                                          </p:val>
                                        </p:tav>
                                        <p:tav fmla="" tm="100000">
                                          <p:val>
                                            <p:strVal val="#ppt_x"/>
                                          </p:val>
                                        </p:tav>
                                      </p:tavLst>
                                    </p:anim>
                                  </p:childTnLst>
                                </p:cTn>
                              </p:par>
                            </p:childTnLst>
                          </p:cTn>
                        </p:par>
                        <p:par>
                          <p:cTn fill="hold">
                            <p:stCondLst>
                              <p:cond delay="800"/>
                            </p:stCondLst>
                            <p:childTnLst>
                              <p:par>
                                <p:cTn fill="hold" nodeType="afterEffect" presetClass="entr" presetID="2" presetSubtype="2">
                                  <p:stCondLst>
                                    <p:cond delay="0"/>
                                  </p:stCondLst>
                                  <p:childTnLst>
                                    <p:set>
                                      <p:cBhvr>
                                        <p:cTn dur="1" fill="hold">
                                          <p:stCondLst>
                                            <p:cond delay="0"/>
                                          </p:stCondLst>
                                        </p:cTn>
                                        <p:tgtEl>
                                          <p:spTgt spid="210"/>
                                        </p:tgtEl>
                                        <p:attrNameLst>
                                          <p:attrName>style.visibility</p:attrName>
                                        </p:attrNameLst>
                                      </p:cBhvr>
                                      <p:to>
                                        <p:strVal val="visible"/>
                                      </p:to>
                                    </p:set>
                                    <p:anim calcmode="lin" valueType="num">
                                      <p:cBhvr additive="base">
                                        <p:cTn dur="400"/>
                                        <p:tgtEl>
                                          <p:spTgt spid="210"/>
                                        </p:tgtEl>
                                        <p:attrNameLst>
                                          <p:attrName>ppt_x</p:attrName>
                                        </p:attrNameLst>
                                      </p:cBhvr>
                                      <p:tavLst>
                                        <p:tav fmla="" tm="0">
                                          <p:val>
                                            <p:strVal val="#ppt_x+1"/>
                                          </p:val>
                                        </p:tav>
                                        <p:tav fmla="" tm="100000">
                                          <p:val>
                                            <p:strVal val="#ppt_x"/>
                                          </p:val>
                                        </p:tav>
                                      </p:tavLst>
                                    </p:anim>
                                  </p:childTnLst>
                                </p:cTn>
                              </p:par>
                            </p:childTnLst>
                          </p:cTn>
                        </p:par>
                        <p:par>
                          <p:cTn fill="hold">
                            <p:stCondLst>
                              <p:cond delay="1200"/>
                            </p:stCondLst>
                            <p:childTnLst>
                              <p:par>
                                <p:cTn fill="hold" nodeType="afterEffect" presetClass="entr" presetID="2" presetSubtype="2">
                                  <p:stCondLst>
                                    <p:cond delay="0"/>
                                  </p:stCondLst>
                                  <p:childTnLst>
                                    <p:set>
                                      <p:cBhvr>
                                        <p:cTn dur="1" fill="hold">
                                          <p:stCondLst>
                                            <p:cond delay="0"/>
                                          </p:stCondLst>
                                        </p:cTn>
                                        <p:tgtEl>
                                          <p:spTgt spid="211"/>
                                        </p:tgtEl>
                                        <p:attrNameLst>
                                          <p:attrName>style.visibility</p:attrName>
                                        </p:attrNameLst>
                                      </p:cBhvr>
                                      <p:to>
                                        <p:strVal val="visible"/>
                                      </p:to>
                                    </p:set>
                                    <p:anim calcmode="lin" valueType="num">
                                      <p:cBhvr additive="base">
                                        <p:cTn dur="400"/>
                                        <p:tgtEl>
                                          <p:spTgt spid="21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Тема Office">
  <a:themeElements>
    <a:clrScheme name="Стандартная">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Тема Office">
  <a:themeElements>
    <a:clrScheme name="Стандартная">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